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75" r:id="rId3"/>
    <p:sldId id="273" r:id="rId4"/>
    <p:sldId id="298" r:id="rId5"/>
    <p:sldId id="302" r:id="rId6"/>
    <p:sldId id="303" r:id="rId7"/>
    <p:sldId id="28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E4E2"/>
    <a:srgbClr val="00B050"/>
    <a:srgbClr val="FF5050"/>
    <a:srgbClr val="EAEAEA"/>
    <a:srgbClr val="FFCE75"/>
    <a:srgbClr val="C1D4BA"/>
    <a:srgbClr val="FFFFCC"/>
    <a:srgbClr val="37AF6A"/>
    <a:srgbClr val="E7E6E6"/>
    <a:srgbClr val="F1BF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8EC250-17F5-4A12-A1F7-EB2192B17252}" v="49" dt="2024-01-26T12:05:30.5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892" autoAdjust="0"/>
  </p:normalViewPr>
  <p:slideViewPr>
    <p:cSldViewPr snapToGrid="0">
      <p:cViewPr varScale="1">
        <p:scale>
          <a:sx n="83" d="100"/>
          <a:sy n="83" d="100"/>
        </p:scale>
        <p:origin x="686" y="77"/>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2" d="100"/>
          <a:sy n="62" d="100"/>
        </p:scale>
        <p:origin x="322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png>
</file>

<file path=ppt/media/image2.jpeg>
</file>

<file path=ppt/media/image3.jpeg>
</file>

<file path=ppt/media/image4.jpe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20F7EC-E97F-4FAD-BA16-184DE7C95B24}" type="datetimeFigureOut">
              <a:rPr lang="en-US" smtClean="0"/>
              <a:t>12/1/2024</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9FBF62-4FAE-4BB5-91C3-F5D7BBD2BD63}" type="slidenum">
              <a:rPr lang="en-US" smtClean="0"/>
              <a:t>‹N°›</a:t>
            </a:fld>
            <a:endParaRPr lang="en-US"/>
          </a:p>
        </p:txBody>
      </p:sp>
    </p:spTree>
    <p:extLst>
      <p:ext uri="{BB962C8B-B14F-4D97-AF65-F5344CB8AC3E}">
        <p14:creationId xmlns:p14="http://schemas.microsoft.com/office/powerpoint/2010/main" val="115389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b="0" i="0" dirty="0">
              <a:solidFill>
                <a:srgbClr val="D1D5DB"/>
              </a:solidFill>
              <a:effectLst/>
              <a:latin typeface="Söhne"/>
            </a:endParaRPr>
          </a:p>
        </p:txBody>
      </p:sp>
      <p:sp>
        <p:nvSpPr>
          <p:cNvPr id="4" name="Espace réservé du numéro de diapositive 3"/>
          <p:cNvSpPr>
            <a:spLocks noGrp="1"/>
          </p:cNvSpPr>
          <p:nvPr>
            <p:ph type="sldNum" sz="quarter" idx="5"/>
          </p:nvPr>
        </p:nvSpPr>
        <p:spPr/>
        <p:txBody>
          <a:bodyPr/>
          <a:lstStyle/>
          <a:p>
            <a:fld id="{439FBF62-4FAE-4BB5-91C3-F5D7BBD2BD63}" type="slidenum">
              <a:rPr lang="en-US" smtClean="0"/>
              <a:t>1</a:t>
            </a:fld>
            <a:endParaRPr lang="en-US"/>
          </a:p>
        </p:txBody>
      </p:sp>
    </p:spTree>
    <p:extLst>
      <p:ext uri="{BB962C8B-B14F-4D97-AF65-F5344CB8AC3E}">
        <p14:creationId xmlns:p14="http://schemas.microsoft.com/office/powerpoint/2010/main" val="1521221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5"/>
          </p:nvPr>
        </p:nvSpPr>
        <p:spPr/>
        <p:txBody>
          <a:bodyPr/>
          <a:lstStyle/>
          <a:p>
            <a:fld id="{439FBF62-4FAE-4BB5-91C3-F5D7BBD2BD63}" type="slidenum">
              <a:rPr lang="en-US" smtClean="0"/>
              <a:t>2</a:t>
            </a:fld>
            <a:endParaRPr lang="en-US"/>
          </a:p>
        </p:txBody>
      </p:sp>
    </p:spTree>
    <p:extLst>
      <p:ext uri="{BB962C8B-B14F-4D97-AF65-F5344CB8AC3E}">
        <p14:creationId xmlns:p14="http://schemas.microsoft.com/office/powerpoint/2010/main" val="1196403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Nous disposons de l’ensemble des données Reuters-21578, qui comprend 21 578 articles financiers classés en 135 sujets différents.</a:t>
            </a:r>
          </a:p>
          <a:p>
            <a:endParaRPr lang="fr-FR" dirty="0"/>
          </a:p>
          <a:p>
            <a:r>
              <a:rPr lang="fr-FR" dirty="0"/>
              <a:t>Toutefois, l'analyse se concentrera sur un sous-ensemble de cinq sujets spécifiques : Money/</a:t>
            </a:r>
            <a:r>
              <a:rPr lang="fr-FR" dirty="0" err="1"/>
              <a:t>Foreign</a:t>
            </a:r>
            <a:r>
              <a:rPr lang="fr-FR" dirty="0"/>
              <a:t> Exchange (MONEY-FX), Shipping (SHIP), </a:t>
            </a:r>
            <a:r>
              <a:rPr lang="fr-FR" dirty="0" err="1"/>
              <a:t>Interest</a:t>
            </a:r>
            <a:r>
              <a:rPr lang="fr-FR" dirty="0"/>
              <a:t> Rates (INTEREST), Mergers/Acquisitions (ACQ), and </a:t>
            </a:r>
            <a:r>
              <a:rPr lang="fr-FR" dirty="0" err="1"/>
              <a:t>Earnings</a:t>
            </a:r>
            <a:r>
              <a:rPr lang="fr-FR" dirty="0"/>
              <a:t> and </a:t>
            </a:r>
            <a:r>
              <a:rPr lang="fr-FR" dirty="0" err="1"/>
              <a:t>Earnings</a:t>
            </a:r>
            <a:r>
              <a:rPr lang="fr-FR" dirty="0"/>
              <a:t> </a:t>
            </a:r>
            <a:r>
              <a:rPr lang="fr-FR" dirty="0" err="1"/>
              <a:t>Forecasts</a:t>
            </a:r>
            <a:r>
              <a:rPr lang="fr-FR" dirty="0"/>
              <a:t> (EARN). </a:t>
            </a:r>
          </a:p>
          <a:p>
            <a:endParaRPr lang="fr-FR" dirty="0"/>
          </a:p>
          <a:p>
            <a:r>
              <a:rPr lang="fr-FR" dirty="0"/>
              <a:t>L'objectif principal est de réaliser une analyse descriptive et prédictive sur l'ensemble des données.</a:t>
            </a:r>
          </a:p>
          <a:p>
            <a:endParaRPr lang="fr-FR" dirty="0"/>
          </a:p>
          <a:p>
            <a:r>
              <a:rPr lang="fr-FR" dirty="0"/>
              <a:t>Pour l'analyse descriptive, le but est de dévoiler les principales caractéristiques de chaque sujet prédéfini. Il s'agit d'explorer et de comprendre par exemple les tendances et les caractéristiques clés des articles appartenant à chaque catégorie.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En ce qui concerne l'analyse prédictive, l'objectif est de développer un modèle de classification automatique pour classer les articles dans leurs catégories.</a:t>
            </a:r>
          </a:p>
          <a:p>
            <a:endParaRPr lang="fr-FR" dirty="0"/>
          </a:p>
          <a:p>
            <a:endParaRPr lang="fr-FR" dirty="0"/>
          </a:p>
          <a:p>
            <a:endParaRPr lang="fr-FR" dirty="0"/>
          </a:p>
          <a:p>
            <a:r>
              <a:rPr lang="fr-FR" dirty="0"/>
              <a:t>la fréquence des mots, le sentiment et les termes courants associés à chaque sujet financier.</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439FBF62-4FAE-4BB5-91C3-F5D7BBD2BD63}" type="slidenum">
              <a:rPr lang="en-US" smtClean="0"/>
              <a:t>3</a:t>
            </a:fld>
            <a:endParaRPr lang="en-US"/>
          </a:p>
        </p:txBody>
      </p:sp>
    </p:spTree>
    <p:extLst>
      <p:ext uri="{BB962C8B-B14F-4D97-AF65-F5344CB8AC3E}">
        <p14:creationId xmlns:p14="http://schemas.microsoft.com/office/powerpoint/2010/main" val="1095819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endParaRPr lang="fr-FR" dirty="0"/>
          </a:p>
        </p:txBody>
      </p:sp>
      <p:sp>
        <p:nvSpPr>
          <p:cNvPr id="4" name="Espace réservé du numéro de diapositive 3"/>
          <p:cNvSpPr>
            <a:spLocks noGrp="1"/>
          </p:cNvSpPr>
          <p:nvPr>
            <p:ph type="sldNum" sz="quarter" idx="5"/>
          </p:nvPr>
        </p:nvSpPr>
        <p:spPr/>
        <p:txBody>
          <a:bodyPr/>
          <a:lstStyle/>
          <a:p>
            <a:fld id="{439FBF62-4FAE-4BB5-91C3-F5D7BBD2BD63}" type="slidenum">
              <a:rPr lang="en-US" smtClean="0"/>
              <a:t>4</a:t>
            </a:fld>
            <a:endParaRPr lang="en-US"/>
          </a:p>
        </p:txBody>
      </p:sp>
    </p:spTree>
    <p:extLst>
      <p:ext uri="{BB962C8B-B14F-4D97-AF65-F5344CB8AC3E}">
        <p14:creationId xmlns:p14="http://schemas.microsoft.com/office/powerpoint/2010/main" val="109581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endParaRPr lang="fr-FR" dirty="0"/>
          </a:p>
        </p:txBody>
      </p:sp>
      <p:sp>
        <p:nvSpPr>
          <p:cNvPr id="4" name="Espace réservé du numéro de diapositive 3"/>
          <p:cNvSpPr>
            <a:spLocks noGrp="1"/>
          </p:cNvSpPr>
          <p:nvPr>
            <p:ph type="sldNum" sz="quarter" idx="5"/>
          </p:nvPr>
        </p:nvSpPr>
        <p:spPr/>
        <p:txBody>
          <a:bodyPr/>
          <a:lstStyle/>
          <a:p>
            <a:fld id="{439FBF62-4FAE-4BB5-91C3-F5D7BBD2BD63}" type="slidenum">
              <a:rPr lang="en-US" smtClean="0"/>
              <a:t>5</a:t>
            </a:fld>
            <a:endParaRPr lang="en-US"/>
          </a:p>
        </p:txBody>
      </p:sp>
    </p:spTree>
    <p:extLst>
      <p:ext uri="{BB962C8B-B14F-4D97-AF65-F5344CB8AC3E}">
        <p14:creationId xmlns:p14="http://schemas.microsoft.com/office/powerpoint/2010/main" val="2782492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Reu2-000.sgm </a:t>
            </a:r>
            <a:r>
              <a:rPr lang="fr-FR" b="1" dirty="0">
                <a:sym typeface="Wingdings" panose="05000000000000000000" pitchFamily="2" charset="2"/>
              </a:rPr>
              <a:t> </a:t>
            </a:r>
            <a:r>
              <a:rPr lang="fr-FR" b="1" dirty="0"/>
              <a:t> Reu2-021.sgm</a:t>
            </a:r>
          </a:p>
          <a:p>
            <a:endParaRPr lang="fr-FR" dirty="0"/>
          </a:p>
          <a:p>
            <a:r>
              <a:rPr lang="en-US" b="1" dirty="0"/>
              <a:t>README FILE : </a:t>
            </a:r>
            <a:r>
              <a:rPr lang="en-US" b="0" dirty="0" err="1"/>
              <a:t>contient</a:t>
            </a:r>
            <a:r>
              <a:rPr lang="en-US" b="0" dirty="0"/>
              <a:t> des </a:t>
            </a:r>
            <a:r>
              <a:rPr lang="en-US" b="0" dirty="0" err="1"/>
              <a:t>infos</a:t>
            </a:r>
            <a:r>
              <a:rPr lang="en-US" b="0" dirty="0"/>
              <a:t> sur </a:t>
            </a:r>
            <a:r>
              <a:rPr lang="en-US" b="0" dirty="0" err="1"/>
              <a:t>l’historique</a:t>
            </a:r>
            <a:r>
              <a:rPr lang="en-US" b="0" dirty="0"/>
              <a:t> des </a:t>
            </a:r>
            <a:r>
              <a:rPr lang="en-US" b="0" dirty="0" err="1"/>
              <a:t>données</a:t>
            </a:r>
            <a:r>
              <a:rPr lang="en-US" b="0" dirty="0"/>
              <a:t>, </a:t>
            </a:r>
            <a:r>
              <a:rPr lang="en-US" b="0" dirty="0" err="1"/>
              <a:t>leur</a:t>
            </a:r>
            <a:r>
              <a:rPr lang="en-US" b="0" dirty="0"/>
              <a:t> structure, la signification des </a:t>
            </a:r>
            <a:r>
              <a:rPr lang="en-US" b="0" dirty="0" err="1"/>
              <a:t>attributs</a:t>
            </a:r>
            <a:r>
              <a:rPr lang="en-US" b="0" dirty="0"/>
              <a:t> et </a:t>
            </a:r>
            <a:r>
              <a:rPr lang="en-US" b="0" dirty="0" err="1"/>
              <a:t>plusieurs</a:t>
            </a:r>
            <a:r>
              <a:rPr lang="en-US" b="0" dirty="0"/>
              <a:t> </a:t>
            </a:r>
            <a:r>
              <a:rPr lang="en-US" b="0" dirty="0" err="1"/>
              <a:t>autres</a:t>
            </a:r>
            <a:r>
              <a:rPr lang="en-US" b="0" dirty="0"/>
              <a:t> </a:t>
            </a:r>
            <a:r>
              <a:rPr lang="en-US" b="0" dirty="0" err="1"/>
              <a:t>informations</a:t>
            </a:r>
            <a:r>
              <a:rPr lang="en-US" b="0" dirty="0"/>
              <a:t> </a:t>
            </a:r>
            <a:r>
              <a:rPr lang="en-US" b="0" dirty="0" err="1"/>
              <a:t>dont</a:t>
            </a:r>
            <a:r>
              <a:rPr lang="en-US" b="0" dirty="0"/>
              <a:t> on se </a:t>
            </a:r>
            <a:r>
              <a:rPr lang="en-US" b="0" dirty="0" err="1"/>
              <a:t>servira</a:t>
            </a:r>
            <a:r>
              <a:rPr lang="en-US" b="0" dirty="0"/>
              <a:t>.</a:t>
            </a:r>
          </a:p>
          <a:p>
            <a:endParaRPr lang="en-US" b="1" dirty="0"/>
          </a:p>
          <a:p>
            <a:r>
              <a:rPr lang="en-US" b="1" dirty="0"/>
              <a:t>feldman-cia-worldfactbook-data.txt </a:t>
            </a:r>
            <a:r>
              <a:rPr lang="en-US" b="0" dirty="0"/>
              <a:t>: </a:t>
            </a:r>
            <a:r>
              <a:rPr lang="fr-FR" b="0" dirty="0"/>
              <a:t>contient des assertions Prolog représentant des faits sur les pays. Chaque pays est associé à diverses propriétés ou attributs, tels que les frontières terrestres, les ressources naturelles, la population, le capital et l'appartenance à des organisations internationales. Les données semblent couvrir un large éventail d'informations, notamment les exportations et les importations de marchandises, les partenaires commerciaux, les industries et l'agriculture.</a:t>
            </a:r>
            <a:endParaRPr lang="en-US" b="0" dirty="0"/>
          </a:p>
          <a:p>
            <a:endParaRPr lang="en-US" b="0" dirty="0"/>
          </a:p>
          <a:p>
            <a:r>
              <a:rPr lang="en-US" b="1" dirty="0"/>
              <a:t>cat-descriptions_120396.txt : </a:t>
            </a:r>
            <a:r>
              <a:rPr lang="fr-FR" b="1" dirty="0"/>
              <a:t> </a:t>
            </a:r>
            <a:r>
              <a:rPr lang="fr-FR" b="0" dirty="0"/>
              <a:t>contient des notes sur les catégories Reuters telles que les codes des indicateurs économiques, les codes des devises, les codes des sociétés, les codes de change...</a:t>
            </a:r>
            <a:endParaRPr lang="en-US" b="0" dirty="0"/>
          </a:p>
          <a:p>
            <a:endParaRPr lang="en-US" b="0" dirty="0"/>
          </a:p>
          <a:p>
            <a:r>
              <a:rPr lang="fr-FR" b="1" dirty="0"/>
              <a:t>lewis.dtd : </a:t>
            </a:r>
            <a:r>
              <a:rPr lang="fr-FR" b="0" dirty="0"/>
              <a:t>définit la structure des fichiers SGML et précise comment les articles sont organisés et quelles balises sont utilisées pour représenter les différents éléments.</a:t>
            </a:r>
          </a:p>
          <a:p>
            <a:endParaRPr lang="fr-FR" b="0"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solidFill>
                  <a:schemeClr val="tx1">
                    <a:lumMod val="65000"/>
                    <a:lumOff val="35000"/>
                  </a:schemeClr>
                </a:solidFill>
                <a:latin typeface="Tw Cen MT" panose="020B0602020104020603" pitchFamily="34" charset="0"/>
              </a:rPr>
              <a:t>all-exchanges-strings.lc, all-orgs-strings.lc, .. : </a:t>
            </a:r>
            <a:r>
              <a:rPr lang="fr-FR" b="0" dirty="0">
                <a:solidFill>
                  <a:schemeClr val="tx1">
                    <a:lumMod val="65000"/>
                    <a:lumOff val="35000"/>
                  </a:schemeClr>
                </a:solidFill>
                <a:latin typeface="Tw Cen MT" panose="020B0602020104020603" pitchFamily="34" charset="0"/>
              </a:rPr>
              <a:t>fournissent une liste de marchés financiers, de personnes, d’endroits ... </a:t>
            </a:r>
            <a:endParaRPr lang="fr-FR" b="0" dirty="0"/>
          </a:p>
          <a:p>
            <a:endParaRPr lang="fr-FR" b="0" dirty="0"/>
          </a:p>
          <a:p>
            <a:endParaRPr lang="en-US" b="0" dirty="0"/>
          </a:p>
        </p:txBody>
      </p:sp>
      <p:sp>
        <p:nvSpPr>
          <p:cNvPr id="4" name="Espace réservé du numéro de diapositive 3"/>
          <p:cNvSpPr>
            <a:spLocks noGrp="1"/>
          </p:cNvSpPr>
          <p:nvPr>
            <p:ph type="sldNum" sz="quarter" idx="5"/>
          </p:nvPr>
        </p:nvSpPr>
        <p:spPr/>
        <p:txBody>
          <a:bodyPr/>
          <a:lstStyle/>
          <a:p>
            <a:fld id="{439FBF62-4FAE-4BB5-91C3-F5D7BBD2BD63}" type="slidenum">
              <a:rPr lang="en-US" smtClean="0"/>
              <a:t>6</a:t>
            </a:fld>
            <a:endParaRPr lang="en-US"/>
          </a:p>
        </p:txBody>
      </p:sp>
    </p:spTree>
    <p:extLst>
      <p:ext uri="{BB962C8B-B14F-4D97-AF65-F5344CB8AC3E}">
        <p14:creationId xmlns:p14="http://schemas.microsoft.com/office/powerpoint/2010/main" val="12615893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b="1" dirty="0"/>
              <a:t>Reu2-000.sgm </a:t>
            </a:r>
            <a:r>
              <a:rPr lang="fr-FR" b="1" dirty="0">
                <a:sym typeface="Wingdings" panose="05000000000000000000" pitchFamily="2" charset="2"/>
              </a:rPr>
              <a:t> </a:t>
            </a:r>
            <a:r>
              <a:rPr lang="fr-FR" b="1" dirty="0"/>
              <a:t> Reu2-021.sgm</a:t>
            </a:r>
          </a:p>
          <a:p>
            <a:endParaRPr lang="fr-FR" dirty="0"/>
          </a:p>
          <a:p>
            <a:r>
              <a:rPr lang="en-US" b="1" dirty="0"/>
              <a:t>README FILE : </a:t>
            </a:r>
            <a:r>
              <a:rPr lang="en-US" b="0" dirty="0" err="1"/>
              <a:t>contient</a:t>
            </a:r>
            <a:r>
              <a:rPr lang="en-US" b="0" dirty="0"/>
              <a:t> des </a:t>
            </a:r>
            <a:r>
              <a:rPr lang="en-US" b="0" dirty="0" err="1"/>
              <a:t>infos</a:t>
            </a:r>
            <a:r>
              <a:rPr lang="en-US" b="0" dirty="0"/>
              <a:t> sur </a:t>
            </a:r>
            <a:r>
              <a:rPr lang="en-US" b="0" dirty="0" err="1"/>
              <a:t>l’historique</a:t>
            </a:r>
            <a:r>
              <a:rPr lang="en-US" b="0" dirty="0"/>
              <a:t> des </a:t>
            </a:r>
            <a:r>
              <a:rPr lang="en-US" b="0" dirty="0" err="1"/>
              <a:t>données</a:t>
            </a:r>
            <a:r>
              <a:rPr lang="en-US" b="0" dirty="0"/>
              <a:t>, </a:t>
            </a:r>
            <a:r>
              <a:rPr lang="en-US" b="0" dirty="0" err="1"/>
              <a:t>leur</a:t>
            </a:r>
            <a:r>
              <a:rPr lang="en-US" b="0" dirty="0"/>
              <a:t> structure, la signification des </a:t>
            </a:r>
            <a:r>
              <a:rPr lang="en-US" b="0" dirty="0" err="1"/>
              <a:t>attributs</a:t>
            </a:r>
            <a:r>
              <a:rPr lang="en-US" b="0" dirty="0"/>
              <a:t> et </a:t>
            </a:r>
            <a:r>
              <a:rPr lang="en-US" b="0" dirty="0" err="1"/>
              <a:t>plusieurs</a:t>
            </a:r>
            <a:r>
              <a:rPr lang="en-US" b="0" dirty="0"/>
              <a:t> </a:t>
            </a:r>
            <a:r>
              <a:rPr lang="en-US" b="0" dirty="0" err="1"/>
              <a:t>autres</a:t>
            </a:r>
            <a:r>
              <a:rPr lang="en-US" b="0" dirty="0"/>
              <a:t> </a:t>
            </a:r>
            <a:r>
              <a:rPr lang="en-US" b="0" dirty="0" err="1"/>
              <a:t>informations</a:t>
            </a:r>
            <a:r>
              <a:rPr lang="en-US" b="0" dirty="0"/>
              <a:t> </a:t>
            </a:r>
            <a:r>
              <a:rPr lang="en-US" b="0" dirty="0" err="1"/>
              <a:t>dont</a:t>
            </a:r>
            <a:r>
              <a:rPr lang="en-US" b="0" dirty="0"/>
              <a:t> on se </a:t>
            </a:r>
            <a:r>
              <a:rPr lang="en-US" b="0" dirty="0" err="1"/>
              <a:t>servira</a:t>
            </a:r>
            <a:r>
              <a:rPr lang="en-US" b="0" dirty="0"/>
              <a:t>.</a:t>
            </a:r>
          </a:p>
          <a:p>
            <a:endParaRPr lang="en-US" b="1" dirty="0"/>
          </a:p>
          <a:p>
            <a:r>
              <a:rPr lang="en-US" b="1" dirty="0"/>
              <a:t>feldman-cia-worldfactbook-data.txt </a:t>
            </a:r>
            <a:r>
              <a:rPr lang="en-US" b="0" dirty="0"/>
              <a:t>: </a:t>
            </a:r>
            <a:r>
              <a:rPr lang="fr-FR" b="0" dirty="0"/>
              <a:t>contient des assertions Prolog représentant des faits sur les pays. Chaque pays est associé à diverses propriétés ou attributs, tels que les frontières terrestres, les ressources naturelles, la population, le capital et l'appartenance à des organisations internationales. Les données semblent couvrir un large éventail d'informations, notamment les exportations et les importations de marchandises, les partenaires commerciaux, les industries et l'agriculture.</a:t>
            </a:r>
            <a:endParaRPr lang="en-US" b="0" dirty="0"/>
          </a:p>
          <a:p>
            <a:endParaRPr lang="en-US" b="0" dirty="0"/>
          </a:p>
          <a:p>
            <a:r>
              <a:rPr lang="en-US" b="1" dirty="0"/>
              <a:t>cat-descriptions_120396.txt : </a:t>
            </a:r>
            <a:r>
              <a:rPr lang="fr-FR" b="1" dirty="0"/>
              <a:t> </a:t>
            </a:r>
            <a:r>
              <a:rPr lang="fr-FR" b="0" dirty="0"/>
              <a:t>contient des notes sur les catégories Reuters telles que les codes des indicateurs économiques, les codes des devises, les codes des sociétés, les codes de change...</a:t>
            </a:r>
            <a:endParaRPr lang="en-US" b="0" dirty="0"/>
          </a:p>
          <a:p>
            <a:endParaRPr lang="en-US" b="0" dirty="0"/>
          </a:p>
          <a:p>
            <a:r>
              <a:rPr lang="fr-FR" b="1" dirty="0"/>
              <a:t>lewis.dtd : </a:t>
            </a:r>
            <a:r>
              <a:rPr lang="fr-FR" b="0" dirty="0"/>
              <a:t>définit la structure des fichiers SGML et précise comment les articles sont organisés et quelles balises sont utilisées pour représenter les différents éléments.</a:t>
            </a:r>
          </a:p>
          <a:p>
            <a:endParaRPr lang="fr-FR" b="0"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b="1" dirty="0">
                <a:solidFill>
                  <a:schemeClr val="tx1">
                    <a:lumMod val="65000"/>
                    <a:lumOff val="35000"/>
                  </a:schemeClr>
                </a:solidFill>
                <a:latin typeface="Tw Cen MT" panose="020B0602020104020603" pitchFamily="34" charset="0"/>
              </a:rPr>
              <a:t>all-exchanges-strings.lc, all-orgs-strings.lc, .. : </a:t>
            </a:r>
            <a:r>
              <a:rPr lang="fr-FR" b="0" dirty="0">
                <a:solidFill>
                  <a:schemeClr val="tx1">
                    <a:lumMod val="65000"/>
                    <a:lumOff val="35000"/>
                  </a:schemeClr>
                </a:solidFill>
                <a:latin typeface="Tw Cen MT" panose="020B0602020104020603" pitchFamily="34" charset="0"/>
              </a:rPr>
              <a:t>fournissent une liste de marchés financiers, de personnes, d’endroits ... </a:t>
            </a:r>
            <a:endParaRPr lang="fr-FR" b="0" dirty="0"/>
          </a:p>
          <a:p>
            <a:endParaRPr lang="fr-FR" b="0" dirty="0"/>
          </a:p>
          <a:p>
            <a:endParaRPr lang="en-US" b="0" dirty="0"/>
          </a:p>
        </p:txBody>
      </p:sp>
      <p:sp>
        <p:nvSpPr>
          <p:cNvPr id="4" name="Espace réservé du numéro de diapositive 3"/>
          <p:cNvSpPr>
            <a:spLocks noGrp="1"/>
          </p:cNvSpPr>
          <p:nvPr>
            <p:ph type="sldNum" sz="quarter" idx="5"/>
          </p:nvPr>
        </p:nvSpPr>
        <p:spPr/>
        <p:txBody>
          <a:bodyPr/>
          <a:lstStyle/>
          <a:p>
            <a:fld id="{439FBF62-4FAE-4BB5-91C3-F5D7BBD2BD63}" type="slidenum">
              <a:rPr lang="en-US" smtClean="0"/>
              <a:t>7</a:t>
            </a:fld>
            <a:endParaRPr lang="en-US"/>
          </a:p>
        </p:txBody>
      </p:sp>
    </p:spTree>
    <p:extLst>
      <p:ext uri="{BB962C8B-B14F-4D97-AF65-F5344CB8AC3E}">
        <p14:creationId xmlns:p14="http://schemas.microsoft.com/office/powerpoint/2010/main" val="2371641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19B781-8FE7-9A96-663C-8A2BE4556DC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en-US"/>
          </a:p>
        </p:txBody>
      </p:sp>
      <p:sp>
        <p:nvSpPr>
          <p:cNvPr id="3" name="Sous-titre 2">
            <a:extLst>
              <a:ext uri="{FF2B5EF4-FFF2-40B4-BE49-F238E27FC236}">
                <a16:creationId xmlns:a16="http://schemas.microsoft.com/office/drawing/2014/main" id="{4455C80A-B39C-0892-8DA9-7ECA02E8EB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sp>
        <p:nvSpPr>
          <p:cNvPr id="4" name="Espace réservé de la date 3">
            <a:extLst>
              <a:ext uri="{FF2B5EF4-FFF2-40B4-BE49-F238E27FC236}">
                <a16:creationId xmlns:a16="http://schemas.microsoft.com/office/drawing/2014/main" id="{F8E04625-592F-0503-95D2-6F33908E6367}"/>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5" name="Espace réservé du pied de page 4">
            <a:extLst>
              <a:ext uri="{FF2B5EF4-FFF2-40B4-BE49-F238E27FC236}">
                <a16:creationId xmlns:a16="http://schemas.microsoft.com/office/drawing/2014/main" id="{0BFAA8D1-B5F7-4EBF-89B7-07F805C6714A}"/>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C0688BB6-FB7A-855F-07CA-45C609CBE009}"/>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215121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370E8D-9A56-68E5-D66C-849FE44F36CB}"/>
              </a:ext>
            </a:extLst>
          </p:cNvPr>
          <p:cNvSpPr>
            <a:spLocks noGrp="1"/>
          </p:cNvSpPr>
          <p:nvPr>
            <p:ph type="title"/>
          </p:nvPr>
        </p:nvSpPr>
        <p:spPr/>
        <p:txBody>
          <a:bodyPr/>
          <a:lstStyle/>
          <a:p>
            <a:r>
              <a:rPr lang="fr-FR"/>
              <a:t>Modifiez le style du titre</a:t>
            </a:r>
            <a:endParaRPr lang="en-US"/>
          </a:p>
        </p:txBody>
      </p:sp>
      <p:sp>
        <p:nvSpPr>
          <p:cNvPr id="3" name="Espace réservé du texte vertical 2">
            <a:extLst>
              <a:ext uri="{FF2B5EF4-FFF2-40B4-BE49-F238E27FC236}">
                <a16:creationId xmlns:a16="http://schemas.microsoft.com/office/drawing/2014/main" id="{D347E44F-DCA3-0EE7-411C-BBF310047898}"/>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8AB36304-C9DE-CF39-D182-5EA576F5B3F7}"/>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5" name="Espace réservé du pied de page 4">
            <a:extLst>
              <a:ext uri="{FF2B5EF4-FFF2-40B4-BE49-F238E27FC236}">
                <a16:creationId xmlns:a16="http://schemas.microsoft.com/office/drawing/2014/main" id="{7C292572-D0FB-52D5-4D3E-8C6C55E38741}"/>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8130398A-B900-530B-B43E-3750DE154FC2}"/>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199053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4871C759-8090-618E-EBDE-0D0D657C610E}"/>
              </a:ext>
            </a:extLst>
          </p:cNvPr>
          <p:cNvSpPr>
            <a:spLocks noGrp="1"/>
          </p:cNvSpPr>
          <p:nvPr>
            <p:ph type="title" orient="vert"/>
          </p:nvPr>
        </p:nvSpPr>
        <p:spPr>
          <a:xfrm>
            <a:off x="8724900" y="365125"/>
            <a:ext cx="2628900" cy="5811838"/>
          </a:xfrm>
        </p:spPr>
        <p:txBody>
          <a:bodyPr vert="eaVert"/>
          <a:lstStyle/>
          <a:p>
            <a:r>
              <a:rPr lang="fr-FR"/>
              <a:t>Modifiez le style du titre</a:t>
            </a:r>
            <a:endParaRPr lang="en-US"/>
          </a:p>
        </p:txBody>
      </p:sp>
      <p:sp>
        <p:nvSpPr>
          <p:cNvPr id="3" name="Espace réservé du texte vertical 2">
            <a:extLst>
              <a:ext uri="{FF2B5EF4-FFF2-40B4-BE49-F238E27FC236}">
                <a16:creationId xmlns:a16="http://schemas.microsoft.com/office/drawing/2014/main" id="{5A335559-1691-FCCA-39C7-56C1CAC49635}"/>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A3E73EAA-D149-0CB4-AEC2-7A7836B2DF08}"/>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5" name="Espace réservé du pied de page 4">
            <a:extLst>
              <a:ext uri="{FF2B5EF4-FFF2-40B4-BE49-F238E27FC236}">
                <a16:creationId xmlns:a16="http://schemas.microsoft.com/office/drawing/2014/main" id="{CE2AF662-F22C-2BD0-28D8-74D05060DA9F}"/>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D43097A5-E424-148C-4FEE-B37E229550D0}"/>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990591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66A9704-7223-255F-9C3E-116660210F37}"/>
              </a:ext>
            </a:extLst>
          </p:cNvPr>
          <p:cNvSpPr>
            <a:spLocks noGrp="1"/>
          </p:cNvSpPr>
          <p:nvPr>
            <p:ph type="title"/>
          </p:nvPr>
        </p:nvSpPr>
        <p:spPr/>
        <p:txBody>
          <a:bodyPr/>
          <a:lstStyle/>
          <a:p>
            <a:r>
              <a:rPr lang="fr-FR"/>
              <a:t>Modifiez le style du titre</a:t>
            </a:r>
            <a:endParaRPr lang="en-US"/>
          </a:p>
        </p:txBody>
      </p:sp>
      <p:sp>
        <p:nvSpPr>
          <p:cNvPr id="3" name="Espace réservé du contenu 2">
            <a:extLst>
              <a:ext uri="{FF2B5EF4-FFF2-40B4-BE49-F238E27FC236}">
                <a16:creationId xmlns:a16="http://schemas.microsoft.com/office/drawing/2014/main" id="{7C900A38-793C-CEC0-E4B6-5549604068AE}"/>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34483696-20B1-D0A7-FBFA-83ADCDD03BE1}"/>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5" name="Espace réservé du pied de page 4">
            <a:extLst>
              <a:ext uri="{FF2B5EF4-FFF2-40B4-BE49-F238E27FC236}">
                <a16:creationId xmlns:a16="http://schemas.microsoft.com/office/drawing/2014/main" id="{DE01EE6F-2617-9105-1E62-06372ACBC5ED}"/>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AC1C5390-F5C1-5171-D8EB-041F10C380D4}"/>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491236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337F99F-E95A-DA11-499D-5A52EA12584B}"/>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US"/>
          </a:p>
        </p:txBody>
      </p:sp>
      <p:sp>
        <p:nvSpPr>
          <p:cNvPr id="3" name="Espace réservé du texte 2">
            <a:extLst>
              <a:ext uri="{FF2B5EF4-FFF2-40B4-BE49-F238E27FC236}">
                <a16:creationId xmlns:a16="http://schemas.microsoft.com/office/drawing/2014/main" id="{D783F1A6-E81E-DA82-A16D-4778B59F10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BD80FC9E-9FDE-9BD3-E515-E0DAE29B5D94}"/>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5" name="Espace réservé du pied de page 4">
            <a:extLst>
              <a:ext uri="{FF2B5EF4-FFF2-40B4-BE49-F238E27FC236}">
                <a16:creationId xmlns:a16="http://schemas.microsoft.com/office/drawing/2014/main" id="{55C779C1-02B3-6AEE-3D95-1B963E1AEC6E}"/>
              </a:ext>
            </a:extLst>
          </p:cNvPr>
          <p:cNvSpPr>
            <a:spLocks noGrp="1"/>
          </p:cNvSpPr>
          <p:nvPr>
            <p:ph type="ftr" sz="quarter" idx="11"/>
          </p:nvPr>
        </p:nvSpPr>
        <p:spPr/>
        <p:txBody>
          <a:bodyPr/>
          <a:lstStyle/>
          <a:p>
            <a:endParaRPr lang="en-US"/>
          </a:p>
        </p:txBody>
      </p:sp>
      <p:sp>
        <p:nvSpPr>
          <p:cNvPr id="6" name="Espace réservé du numéro de diapositive 5">
            <a:extLst>
              <a:ext uri="{FF2B5EF4-FFF2-40B4-BE49-F238E27FC236}">
                <a16:creationId xmlns:a16="http://schemas.microsoft.com/office/drawing/2014/main" id="{88CC2E7D-6219-CBAB-FBE2-7BD348B8669C}"/>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3344767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88581B-3907-9A3F-4C02-2EB4DA5D9C62}"/>
              </a:ext>
            </a:extLst>
          </p:cNvPr>
          <p:cNvSpPr>
            <a:spLocks noGrp="1"/>
          </p:cNvSpPr>
          <p:nvPr>
            <p:ph type="title"/>
          </p:nvPr>
        </p:nvSpPr>
        <p:spPr/>
        <p:txBody>
          <a:bodyPr/>
          <a:lstStyle/>
          <a:p>
            <a:r>
              <a:rPr lang="fr-FR"/>
              <a:t>Modifiez le style du titre</a:t>
            </a:r>
            <a:endParaRPr lang="en-US"/>
          </a:p>
        </p:txBody>
      </p:sp>
      <p:sp>
        <p:nvSpPr>
          <p:cNvPr id="3" name="Espace réservé du contenu 2">
            <a:extLst>
              <a:ext uri="{FF2B5EF4-FFF2-40B4-BE49-F238E27FC236}">
                <a16:creationId xmlns:a16="http://schemas.microsoft.com/office/drawing/2014/main" id="{9E68A595-A457-70CB-D9A2-C3D1670195AD}"/>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contenu 3">
            <a:extLst>
              <a:ext uri="{FF2B5EF4-FFF2-40B4-BE49-F238E27FC236}">
                <a16:creationId xmlns:a16="http://schemas.microsoft.com/office/drawing/2014/main" id="{C8638002-3FB7-85E5-6575-2D96658294F4}"/>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e la date 4">
            <a:extLst>
              <a:ext uri="{FF2B5EF4-FFF2-40B4-BE49-F238E27FC236}">
                <a16:creationId xmlns:a16="http://schemas.microsoft.com/office/drawing/2014/main" id="{BC3CEA74-F4B4-F2C3-1F31-7022D0E74F4B}"/>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6" name="Espace réservé du pied de page 5">
            <a:extLst>
              <a:ext uri="{FF2B5EF4-FFF2-40B4-BE49-F238E27FC236}">
                <a16:creationId xmlns:a16="http://schemas.microsoft.com/office/drawing/2014/main" id="{C2601016-02E2-11DB-E47E-4D066E458D14}"/>
              </a:ext>
            </a:extLst>
          </p:cNvPr>
          <p:cNvSpPr>
            <a:spLocks noGrp="1"/>
          </p:cNvSpPr>
          <p:nvPr>
            <p:ph type="ftr" sz="quarter" idx="11"/>
          </p:nvPr>
        </p:nvSpPr>
        <p:spPr/>
        <p:txBody>
          <a:bodyPr/>
          <a:lstStyle/>
          <a:p>
            <a:endParaRPr lang="en-US"/>
          </a:p>
        </p:txBody>
      </p:sp>
      <p:sp>
        <p:nvSpPr>
          <p:cNvPr id="7" name="Espace réservé du numéro de diapositive 6">
            <a:extLst>
              <a:ext uri="{FF2B5EF4-FFF2-40B4-BE49-F238E27FC236}">
                <a16:creationId xmlns:a16="http://schemas.microsoft.com/office/drawing/2014/main" id="{DE36C48E-997F-E19B-9DDF-BFC8D8313AD3}"/>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979943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3B20E5-32FC-AE06-01DC-30A786F7C6C8}"/>
              </a:ext>
            </a:extLst>
          </p:cNvPr>
          <p:cNvSpPr>
            <a:spLocks noGrp="1"/>
          </p:cNvSpPr>
          <p:nvPr>
            <p:ph type="title"/>
          </p:nvPr>
        </p:nvSpPr>
        <p:spPr>
          <a:xfrm>
            <a:off x="839788" y="365125"/>
            <a:ext cx="10515600" cy="1325563"/>
          </a:xfrm>
        </p:spPr>
        <p:txBody>
          <a:bodyPr/>
          <a:lstStyle/>
          <a:p>
            <a:r>
              <a:rPr lang="fr-FR"/>
              <a:t>Modifiez le style du titre</a:t>
            </a:r>
            <a:endParaRPr lang="en-US"/>
          </a:p>
        </p:txBody>
      </p:sp>
      <p:sp>
        <p:nvSpPr>
          <p:cNvPr id="3" name="Espace réservé du texte 2">
            <a:extLst>
              <a:ext uri="{FF2B5EF4-FFF2-40B4-BE49-F238E27FC236}">
                <a16:creationId xmlns:a16="http://schemas.microsoft.com/office/drawing/2014/main" id="{894756EA-5056-960F-B8B4-361AB875EC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5B987C6-1FB3-C584-60F3-7175DF1E033B}"/>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Espace réservé du texte 4">
            <a:extLst>
              <a:ext uri="{FF2B5EF4-FFF2-40B4-BE49-F238E27FC236}">
                <a16:creationId xmlns:a16="http://schemas.microsoft.com/office/drawing/2014/main" id="{57223191-7C0E-8E66-DA94-A93A1309A5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A702C279-097B-B026-1557-4D4CDE7C6D72}"/>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Espace réservé de la date 6">
            <a:extLst>
              <a:ext uri="{FF2B5EF4-FFF2-40B4-BE49-F238E27FC236}">
                <a16:creationId xmlns:a16="http://schemas.microsoft.com/office/drawing/2014/main" id="{9F63938A-7923-C294-ACC1-5A85AA48B2CB}"/>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8" name="Espace réservé du pied de page 7">
            <a:extLst>
              <a:ext uri="{FF2B5EF4-FFF2-40B4-BE49-F238E27FC236}">
                <a16:creationId xmlns:a16="http://schemas.microsoft.com/office/drawing/2014/main" id="{BC994E5A-2ACB-8354-8044-5425AC1A9600}"/>
              </a:ext>
            </a:extLst>
          </p:cNvPr>
          <p:cNvSpPr>
            <a:spLocks noGrp="1"/>
          </p:cNvSpPr>
          <p:nvPr>
            <p:ph type="ftr" sz="quarter" idx="11"/>
          </p:nvPr>
        </p:nvSpPr>
        <p:spPr/>
        <p:txBody>
          <a:bodyPr/>
          <a:lstStyle/>
          <a:p>
            <a:endParaRPr lang="en-US"/>
          </a:p>
        </p:txBody>
      </p:sp>
      <p:sp>
        <p:nvSpPr>
          <p:cNvPr id="9" name="Espace réservé du numéro de diapositive 8">
            <a:extLst>
              <a:ext uri="{FF2B5EF4-FFF2-40B4-BE49-F238E27FC236}">
                <a16:creationId xmlns:a16="http://schemas.microsoft.com/office/drawing/2014/main" id="{A8346AB2-14E4-8A68-B6BF-21F756D98313}"/>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2057365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1498FB-92BD-6909-5D90-8AD1F8183317}"/>
              </a:ext>
            </a:extLst>
          </p:cNvPr>
          <p:cNvSpPr>
            <a:spLocks noGrp="1"/>
          </p:cNvSpPr>
          <p:nvPr>
            <p:ph type="title"/>
          </p:nvPr>
        </p:nvSpPr>
        <p:spPr/>
        <p:txBody>
          <a:bodyPr/>
          <a:lstStyle/>
          <a:p>
            <a:r>
              <a:rPr lang="fr-FR"/>
              <a:t>Modifiez le style du titre</a:t>
            </a:r>
            <a:endParaRPr lang="en-US"/>
          </a:p>
        </p:txBody>
      </p:sp>
      <p:sp>
        <p:nvSpPr>
          <p:cNvPr id="3" name="Espace réservé de la date 2">
            <a:extLst>
              <a:ext uri="{FF2B5EF4-FFF2-40B4-BE49-F238E27FC236}">
                <a16:creationId xmlns:a16="http://schemas.microsoft.com/office/drawing/2014/main" id="{D82440D0-E2BF-D845-91B8-8261A538EFA2}"/>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4" name="Espace réservé du pied de page 3">
            <a:extLst>
              <a:ext uri="{FF2B5EF4-FFF2-40B4-BE49-F238E27FC236}">
                <a16:creationId xmlns:a16="http://schemas.microsoft.com/office/drawing/2014/main" id="{2159AEFB-2D8C-E696-E4E3-48ED204B2F69}"/>
              </a:ext>
            </a:extLst>
          </p:cNvPr>
          <p:cNvSpPr>
            <a:spLocks noGrp="1"/>
          </p:cNvSpPr>
          <p:nvPr>
            <p:ph type="ftr" sz="quarter" idx="11"/>
          </p:nvPr>
        </p:nvSpPr>
        <p:spPr/>
        <p:txBody>
          <a:bodyPr/>
          <a:lstStyle/>
          <a:p>
            <a:endParaRPr lang="en-US"/>
          </a:p>
        </p:txBody>
      </p:sp>
      <p:sp>
        <p:nvSpPr>
          <p:cNvPr id="5" name="Espace réservé du numéro de diapositive 4">
            <a:extLst>
              <a:ext uri="{FF2B5EF4-FFF2-40B4-BE49-F238E27FC236}">
                <a16:creationId xmlns:a16="http://schemas.microsoft.com/office/drawing/2014/main" id="{AB2E3FA3-C192-B2B2-45A8-996AA5398E8A}"/>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957101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BE447D58-7742-0691-A080-A05583671508}"/>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3" name="Espace réservé du pied de page 2">
            <a:extLst>
              <a:ext uri="{FF2B5EF4-FFF2-40B4-BE49-F238E27FC236}">
                <a16:creationId xmlns:a16="http://schemas.microsoft.com/office/drawing/2014/main" id="{5E95A918-4893-F310-579E-B67DC3BB71A7}"/>
              </a:ext>
            </a:extLst>
          </p:cNvPr>
          <p:cNvSpPr>
            <a:spLocks noGrp="1"/>
          </p:cNvSpPr>
          <p:nvPr>
            <p:ph type="ftr" sz="quarter" idx="11"/>
          </p:nvPr>
        </p:nvSpPr>
        <p:spPr/>
        <p:txBody>
          <a:bodyPr/>
          <a:lstStyle/>
          <a:p>
            <a:endParaRPr lang="en-US"/>
          </a:p>
        </p:txBody>
      </p:sp>
      <p:sp>
        <p:nvSpPr>
          <p:cNvPr id="4" name="Espace réservé du numéro de diapositive 3">
            <a:extLst>
              <a:ext uri="{FF2B5EF4-FFF2-40B4-BE49-F238E27FC236}">
                <a16:creationId xmlns:a16="http://schemas.microsoft.com/office/drawing/2014/main" id="{52EF0C7E-E5D4-5D99-4C4B-8EE00124BD63}"/>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1175369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BEFFCD2-9167-92E1-842A-C6FD27C025CC}"/>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du contenu 2">
            <a:extLst>
              <a:ext uri="{FF2B5EF4-FFF2-40B4-BE49-F238E27FC236}">
                <a16:creationId xmlns:a16="http://schemas.microsoft.com/office/drawing/2014/main" id="{67B79480-39FF-7238-EC3A-1ECDA0E661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u texte 3">
            <a:extLst>
              <a:ext uri="{FF2B5EF4-FFF2-40B4-BE49-F238E27FC236}">
                <a16:creationId xmlns:a16="http://schemas.microsoft.com/office/drawing/2014/main" id="{D6E2D799-1174-A80B-3659-8459A2B70F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2BF80BE-55F8-1995-7B49-F52115DA21E1}"/>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6" name="Espace réservé du pied de page 5">
            <a:extLst>
              <a:ext uri="{FF2B5EF4-FFF2-40B4-BE49-F238E27FC236}">
                <a16:creationId xmlns:a16="http://schemas.microsoft.com/office/drawing/2014/main" id="{4AD3B211-8252-D896-F5F4-C92DFAD73BA2}"/>
              </a:ext>
            </a:extLst>
          </p:cNvPr>
          <p:cNvSpPr>
            <a:spLocks noGrp="1"/>
          </p:cNvSpPr>
          <p:nvPr>
            <p:ph type="ftr" sz="quarter" idx="11"/>
          </p:nvPr>
        </p:nvSpPr>
        <p:spPr/>
        <p:txBody>
          <a:bodyPr/>
          <a:lstStyle/>
          <a:p>
            <a:endParaRPr lang="en-US"/>
          </a:p>
        </p:txBody>
      </p:sp>
      <p:sp>
        <p:nvSpPr>
          <p:cNvPr id="7" name="Espace réservé du numéro de diapositive 6">
            <a:extLst>
              <a:ext uri="{FF2B5EF4-FFF2-40B4-BE49-F238E27FC236}">
                <a16:creationId xmlns:a16="http://schemas.microsoft.com/office/drawing/2014/main" id="{719B3995-DE5F-9010-91CC-EF961C3EEE92}"/>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1228742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7CB57FD-F398-97C2-4FB4-29857BE3EE4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Espace réservé pour une image  2">
            <a:extLst>
              <a:ext uri="{FF2B5EF4-FFF2-40B4-BE49-F238E27FC236}">
                <a16:creationId xmlns:a16="http://schemas.microsoft.com/office/drawing/2014/main" id="{BA811692-6230-6604-5940-CEFF3F0FD4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a:extLst>
              <a:ext uri="{FF2B5EF4-FFF2-40B4-BE49-F238E27FC236}">
                <a16:creationId xmlns:a16="http://schemas.microsoft.com/office/drawing/2014/main" id="{40B23727-A0A4-DE2C-B8C7-3F65FCC375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56148DB9-DAB6-AEC6-F4AB-6CBA384C2ED5}"/>
              </a:ext>
            </a:extLst>
          </p:cNvPr>
          <p:cNvSpPr>
            <a:spLocks noGrp="1"/>
          </p:cNvSpPr>
          <p:nvPr>
            <p:ph type="dt" sz="half" idx="10"/>
          </p:nvPr>
        </p:nvSpPr>
        <p:spPr/>
        <p:txBody>
          <a:bodyPr/>
          <a:lstStyle/>
          <a:p>
            <a:fld id="{77179804-D190-442B-9EF3-50023471B6EB}" type="datetimeFigureOut">
              <a:rPr lang="en-US" smtClean="0"/>
              <a:t>12/1/2024</a:t>
            </a:fld>
            <a:endParaRPr lang="en-US"/>
          </a:p>
        </p:txBody>
      </p:sp>
      <p:sp>
        <p:nvSpPr>
          <p:cNvPr id="6" name="Espace réservé du pied de page 5">
            <a:extLst>
              <a:ext uri="{FF2B5EF4-FFF2-40B4-BE49-F238E27FC236}">
                <a16:creationId xmlns:a16="http://schemas.microsoft.com/office/drawing/2014/main" id="{EAFE5752-480C-6723-14AF-C4FBE7AA5972}"/>
              </a:ext>
            </a:extLst>
          </p:cNvPr>
          <p:cNvSpPr>
            <a:spLocks noGrp="1"/>
          </p:cNvSpPr>
          <p:nvPr>
            <p:ph type="ftr" sz="quarter" idx="11"/>
          </p:nvPr>
        </p:nvSpPr>
        <p:spPr/>
        <p:txBody>
          <a:bodyPr/>
          <a:lstStyle/>
          <a:p>
            <a:endParaRPr lang="en-US"/>
          </a:p>
        </p:txBody>
      </p:sp>
      <p:sp>
        <p:nvSpPr>
          <p:cNvPr id="7" name="Espace réservé du numéro de diapositive 6">
            <a:extLst>
              <a:ext uri="{FF2B5EF4-FFF2-40B4-BE49-F238E27FC236}">
                <a16:creationId xmlns:a16="http://schemas.microsoft.com/office/drawing/2014/main" id="{4565FFF6-CBB7-A5BF-539B-5F61F2DD3E23}"/>
              </a:ext>
            </a:extLst>
          </p:cNvPr>
          <p:cNvSpPr>
            <a:spLocks noGrp="1"/>
          </p:cNvSpPr>
          <p:nvPr>
            <p:ph type="sldNum" sz="quarter" idx="12"/>
          </p:nvPr>
        </p:nvSpPr>
        <p:spPr/>
        <p:txBody>
          <a:bodyPr/>
          <a:lstStyle/>
          <a:p>
            <a:fld id="{D1D023A9-1BB3-4BC2-8A4A-B97D26CAE27E}" type="slidenum">
              <a:rPr lang="en-US" smtClean="0"/>
              <a:t>‹N°›</a:t>
            </a:fld>
            <a:endParaRPr lang="en-US"/>
          </a:p>
        </p:txBody>
      </p:sp>
    </p:spTree>
    <p:extLst>
      <p:ext uri="{BB962C8B-B14F-4D97-AF65-F5344CB8AC3E}">
        <p14:creationId xmlns:p14="http://schemas.microsoft.com/office/powerpoint/2010/main" val="1731933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6E6C84AF-5246-25F5-B3FD-FA0BE1E91E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Espace réservé du texte 2">
            <a:extLst>
              <a:ext uri="{FF2B5EF4-FFF2-40B4-BE49-F238E27FC236}">
                <a16:creationId xmlns:a16="http://schemas.microsoft.com/office/drawing/2014/main" id="{030918D3-6C2B-CCEF-F230-DB3843ED79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Espace réservé de la date 3">
            <a:extLst>
              <a:ext uri="{FF2B5EF4-FFF2-40B4-BE49-F238E27FC236}">
                <a16:creationId xmlns:a16="http://schemas.microsoft.com/office/drawing/2014/main" id="{D8B01C7E-2C90-A5F0-07DC-0E93711466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179804-D190-442B-9EF3-50023471B6EB}" type="datetimeFigureOut">
              <a:rPr lang="en-US" smtClean="0"/>
              <a:t>12/1/2024</a:t>
            </a:fld>
            <a:endParaRPr lang="en-US"/>
          </a:p>
        </p:txBody>
      </p:sp>
      <p:sp>
        <p:nvSpPr>
          <p:cNvPr id="5" name="Espace réservé du pied de page 4">
            <a:extLst>
              <a:ext uri="{FF2B5EF4-FFF2-40B4-BE49-F238E27FC236}">
                <a16:creationId xmlns:a16="http://schemas.microsoft.com/office/drawing/2014/main" id="{7244C0FA-F0C5-E3DC-2D95-E9226B7921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a:extLst>
              <a:ext uri="{FF2B5EF4-FFF2-40B4-BE49-F238E27FC236}">
                <a16:creationId xmlns:a16="http://schemas.microsoft.com/office/drawing/2014/main" id="{EED188C8-0B5F-FBF5-9BF6-2DF4FFDEDA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D023A9-1BB3-4BC2-8A4A-B97D26CAE27E}" type="slidenum">
              <a:rPr lang="en-US" smtClean="0"/>
              <a:t>‹N°›</a:t>
            </a:fld>
            <a:endParaRPr lang="en-US"/>
          </a:p>
        </p:txBody>
      </p:sp>
    </p:spTree>
    <p:extLst>
      <p:ext uri="{BB962C8B-B14F-4D97-AF65-F5344CB8AC3E}">
        <p14:creationId xmlns:p14="http://schemas.microsoft.com/office/powerpoint/2010/main" val="35855060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a:extLst>
              <a:ext uri="{FF2B5EF4-FFF2-40B4-BE49-F238E27FC236}">
                <a16:creationId xmlns:a16="http://schemas.microsoft.com/office/drawing/2014/main" id="{CE477A26-8D49-062A-C9EF-03E0B82857AA}"/>
              </a:ext>
            </a:extLst>
          </p:cNvPr>
          <p:cNvSpPr txBox="1"/>
          <p:nvPr/>
        </p:nvSpPr>
        <p:spPr>
          <a:xfrm>
            <a:off x="2458065" y="2333743"/>
            <a:ext cx="7118554" cy="430887"/>
          </a:xfrm>
          <a:prstGeom prst="rect">
            <a:avLst/>
          </a:prstGeom>
          <a:solidFill>
            <a:schemeClr val="bg1">
              <a:lumMod val="95000"/>
            </a:schemeClr>
          </a:solidFill>
        </p:spPr>
        <p:txBody>
          <a:bodyPr wrap="square" rtlCol="0">
            <a:spAutoFit/>
          </a:bodyPr>
          <a:lstStyle/>
          <a:p>
            <a:pPr algn="ctr"/>
            <a:r>
              <a:rPr lang="fr-FR" sz="2200" b="1" dirty="0">
                <a:latin typeface="Century Gothic" panose="020B0502020202020204" pitchFamily="34" charset="0"/>
                <a:cs typeface="Times New Roman" panose="02020603050405020304" pitchFamily="18" charset="0"/>
              </a:rPr>
              <a:t>Gestion d’absentéisme</a:t>
            </a:r>
            <a:endParaRPr lang="en-US" sz="2200" b="1" dirty="0">
              <a:latin typeface="Century Gothic" panose="020B0502020202020204" pitchFamily="34" charset="0"/>
              <a:cs typeface="Times New Roman" panose="02020603050405020304" pitchFamily="18" charset="0"/>
            </a:endParaRPr>
          </a:p>
        </p:txBody>
      </p:sp>
      <p:sp>
        <p:nvSpPr>
          <p:cNvPr id="8" name="ZoneTexte 7">
            <a:extLst>
              <a:ext uri="{FF2B5EF4-FFF2-40B4-BE49-F238E27FC236}">
                <a16:creationId xmlns:a16="http://schemas.microsoft.com/office/drawing/2014/main" id="{95D51D3E-3ECF-AED1-6C6D-EDA3CCE22F9D}"/>
              </a:ext>
            </a:extLst>
          </p:cNvPr>
          <p:cNvSpPr txBox="1"/>
          <p:nvPr/>
        </p:nvSpPr>
        <p:spPr>
          <a:xfrm>
            <a:off x="1568247" y="4611329"/>
            <a:ext cx="2851355" cy="830997"/>
          </a:xfrm>
          <a:prstGeom prst="rect">
            <a:avLst/>
          </a:prstGeom>
          <a:noFill/>
        </p:spPr>
        <p:txBody>
          <a:bodyPr wrap="square" rtlCol="0">
            <a:spAutoFit/>
          </a:bodyPr>
          <a:lstStyle/>
          <a:p>
            <a:pPr>
              <a:lnSpc>
                <a:spcPct val="200000"/>
              </a:lnSpc>
            </a:pPr>
            <a:r>
              <a:rPr lang="fr-FR" sz="1600" b="1" u="sng" dirty="0">
                <a:latin typeface="Century Gothic" panose="020B0502020202020204" pitchFamily="34" charset="0"/>
              </a:rPr>
              <a:t>Présenté par :</a:t>
            </a:r>
          </a:p>
          <a:p>
            <a:r>
              <a:rPr lang="fr-FR" sz="1600" dirty="0">
                <a:latin typeface="Century Gothic" panose="020B0502020202020204" pitchFamily="34" charset="0"/>
              </a:rPr>
              <a:t>Mlle Fatine EN-NACIRI</a:t>
            </a:r>
            <a:endParaRPr lang="en-US" sz="1600" dirty="0">
              <a:latin typeface="Century Gothic" panose="020B0502020202020204" pitchFamily="34" charset="0"/>
            </a:endParaRPr>
          </a:p>
        </p:txBody>
      </p:sp>
      <p:sp>
        <p:nvSpPr>
          <p:cNvPr id="5" name="Espace réservé du pied de page 4">
            <a:extLst>
              <a:ext uri="{FF2B5EF4-FFF2-40B4-BE49-F238E27FC236}">
                <a16:creationId xmlns:a16="http://schemas.microsoft.com/office/drawing/2014/main" id="{571B1A20-BB8F-C8A0-DE68-603F95134F80}"/>
              </a:ext>
            </a:extLst>
          </p:cNvPr>
          <p:cNvSpPr>
            <a:spLocks noGrp="1"/>
          </p:cNvSpPr>
          <p:nvPr>
            <p:ph type="ftr" sz="quarter" idx="11"/>
          </p:nvPr>
        </p:nvSpPr>
        <p:spPr>
          <a:xfrm>
            <a:off x="0" y="6492875"/>
            <a:ext cx="8153400" cy="365125"/>
          </a:xfrm>
          <a:prstGeom prst="rect">
            <a:avLst/>
          </a:prstGeom>
          <a:solidFill>
            <a:schemeClr val="bg2">
              <a:lumMod val="75000"/>
            </a:schemeClr>
          </a:solidFill>
          <a:ln>
            <a:solidFill>
              <a:schemeClr val="bg2">
                <a:lumMod val="75000"/>
              </a:schemeClr>
            </a:solidFill>
          </a:ln>
        </p:spPr>
        <p:txBody>
          <a:bodyPr/>
          <a:lstStyle/>
          <a:p>
            <a:endParaRPr lang="en-US" b="1" dirty="0">
              <a:solidFill>
                <a:schemeClr val="tx1">
                  <a:lumMod val="95000"/>
                  <a:lumOff val="5000"/>
                </a:schemeClr>
              </a:solidFill>
              <a:latin typeface="Century Gothic" panose="020B0502020202020204" pitchFamily="34" charset="0"/>
            </a:endParaRPr>
          </a:p>
          <a:p>
            <a:endParaRPr lang="en-US" dirty="0"/>
          </a:p>
          <a:p>
            <a:endParaRPr lang="en-US" dirty="0"/>
          </a:p>
        </p:txBody>
      </p:sp>
      <p:sp>
        <p:nvSpPr>
          <p:cNvPr id="12" name="Espace réservé du numéro de diapositive 5">
            <a:extLst>
              <a:ext uri="{FF2B5EF4-FFF2-40B4-BE49-F238E27FC236}">
                <a16:creationId xmlns:a16="http://schemas.microsoft.com/office/drawing/2014/main" id="{5BF665BB-49F1-D96F-08EE-E0534E179C1C}"/>
              </a:ext>
            </a:extLst>
          </p:cNvPr>
          <p:cNvSpPr>
            <a:spLocks noGrp="1"/>
          </p:cNvSpPr>
          <p:nvPr>
            <p:ph type="sldNum" sz="quarter" idx="12"/>
          </p:nvPr>
        </p:nvSpPr>
        <p:spPr>
          <a:xfrm>
            <a:off x="8153400" y="6492875"/>
            <a:ext cx="4038600" cy="365125"/>
          </a:xfrm>
          <a:prstGeom prst="rect">
            <a:avLst/>
          </a:prstGeom>
          <a:solidFill>
            <a:schemeClr val="bg2">
              <a:lumMod val="75000"/>
            </a:schemeClr>
          </a:solidFill>
          <a:ln>
            <a:solidFill>
              <a:schemeClr val="bg2">
                <a:lumMod val="75000"/>
              </a:schemeClr>
            </a:solidFill>
          </a:ln>
        </p:spPr>
        <p:txBody>
          <a:bodyPr/>
          <a:lstStyle/>
          <a:p>
            <a:r>
              <a:rPr lang="en-US" dirty="0"/>
              <a:t> </a:t>
            </a:r>
            <a:endParaRPr lang="en-US" b="1" dirty="0">
              <a:solidFill>
                <a:schemeClr val="tx1">
                  <a:lumMod val="95000"/>
                  <a:lumOff val="5000"/>
                </a:schemeClr>
              </a:solidFill>
              <a:latin typeface="Century Gothic" panose="020B0502020202020204" pitchFamily="34" charset="0"/>
            </a:endParaRPr>
          </a:p>
        </p:txBody>
      </p:sp>
      <p:sp>
        <p:nvSpPr>
          <p:cNvPr id="3" name="Rectangle 7">
            <a:extLst>
              <a:ext uri="{FF2B5EF4-FFF2-40B4-BE49-F238E27FC236}">
                <a16:creationId xmlns:a16="http://schemas.microsoft.com/office/drawing/2014/main" id="{F3BBFB22-9AD4-81B1-6C92-59457E783891}"/>
              </a:ext>
            </a:extLst>
          </p:cNvPr>
          <p:cNvSpPr>
            <a:spLocks noChangeArrowheads="1"/>
          </p:cNvSpPr>
          <p:nvPr/>
        </p:nvSpPr>
        <p:spPr bwMode="gray">
          <a:xfrm flipV="1">
            <a:off x="1104439" y="993657"/>
            <a:ext cx="9983122" cy="45719"/>
          </a:xfrm>
          <a:prstGeom prst="rect">
            <a:avLst/>
          </a:prstGeom>
          <a:solidFill>
            <a:srgbClr val="37AF6A"/>
          </a:solidFill>
          <a:ln w="3175">
            <a:solidFill>
              <a:srgbClr val="37AF6A"/>
            </a:solidFill>
            <a:miter lim="800000"/>
            <a:headEnd/>
            <a:tailEnd/>
          </a:ln>
          <a:effectLst/>
        </p:spPr>
        <p:txBody>
          <a:bodyPr wrap="none" anchor="ctr"/>
          <a:lstStyle/>
          <a:p>
            <a:endParaRPr lang="fr-FR" dirty="0">
              <a:ln w="6350">
                <a:solidFill>
                  <a:prstClr val="black"/>
                </a:solidFill>
              </a:ln>
              <a:solidFill>
                <a:prstClr val="black"/>
              </a:solidFill>
            </a:endParaRPr>
          </a:p>
        </p:txBody>
      </p:sp>
    </p:spTree>
    <p:extLst>
      <p:ext uri="{BB962C8B-B14F-4D97-AF65-F5344CB8AC3E}">
        <p14:creationId xmlns:p14="http://schemas.microsoft.com/office/powerpoint/2010/main" val="35412615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83B604F7-D110-CD0F-45F6-677AAF7DD57F}"/>
              </a:ext>
            </a:extLst>
          </p:cNvPr>
          <p:cNvSpPr>
            <a:spLocks noChangeArrowheads="1"/>
          </p:cNvSpPr>
          <p:nvPr/>
        </p:nvSpPr>
        <p:spPr bwMode="gray">
          <a:xfrm flipV="1">
            <a:off x="9271819" y="1480571"/>
            <a:ext cx="1956621" cy="45719"/>
          </a:xfrm>
          <a:prstGeom prst="rect">
            <a:avLst/>
          </a:prstGeom>
          <a:solidFill>
            <a:srgbClr val="37AF6A"/>
          </a:solidFill>
          <a:ln w="3175">
            <a:solidFill>
              <a:srgbClr val="37AF6A"/>
            </a:solidFill>
            <a:miter lim="800000"/>
            <a:headEnd/>
            <a:tailEnd/>
          </a:ln>
          <a:effectLst/>
        </p:spPr>
        <p:txBody>
          <a:bodyPr wrap="none" anchor="ctr"/>
          <a:lstStyle/>
          <a:p>
            <a:endParaRPr lang="fr-FR" dirty="0">
              <a:ln w="6350">
                <a:solidFill>
                  <a:prstClr val="black"/>
                </a:solidFill>
              </a:ln>
              <a:solidFill>
                <a:prstClr val="black"/>
              </a:solidFill>
            </a:endParaRPr>
          </a:p>
        </p:txBody>
      </p:sp>
      <p:sp>
        <p:nvSpPr>
          <p:cNvPr id="7" name="ZoneTexte 6">
            <a:extLst>
              <a:ext uri="{FF2B5EF4-FFF2-40B4-BE49-F238E27FC236}">
                <a16:creationId xmlns:a16="http://schemas.microsoft.com/office/drawing/2014/main" id="{6B296301-E65D-4294-A468-9995C1C74D89}"/>
              </a:ext>
            </a:extLst>
          </p:cNvPr>
          <p:cNvSpPr txBox="1"/>
          <p:nvPr/>
        </p:nvSpPr>
        <p:spPr>
          <a:xfrm>
            <a:off x="9451608" y="746501"/>
            <a:ext cx="1597041" cy="646331"/>
          </a:xfrm>
          <a:prstGeom prst="rect">
            <a:avLst/>
          </a:prstGeom>
          <a:noFill/>
        </p:spPr>
        <p:txBody>
          <a:bodyPr wrap="square" rtlCol="0">
            <a:spAutoFit/>
          </a:bodyPr>
          <a:lstStyle/>
          <a:p>
            <a:r>
              <a:rPr lang="fr-FR" sz="3600" b="1" dirty="0">
                <a:solidFill>
                  <a:schemeClr val="bg1">
                    <a:lumMod val="75000"/>
                  </a:schemeClr>
                </a:solidFill>
                <a:latin typeface="Century Gothic" panose="020B0502020202020204" pitchFamily="34" charset="0"/>
              </a:rPr>
              <a:t>PLAN</a:t>
            </a:r>
            <a:endParaRPr lang="en-US" sz="3600" b="1" dirty="0">
              <a:solidFill>
                <a:schemeClr val="bg1">
                  <a:lumMod val="75000"/>
                </a:schemeClr>
              </a:solidFill>
              <a:latin typeface="Century Gothic" panose="020B0502020202020204" pitchFamily="34" charset="0"/>
            </a:endParaRPr>
          </a:p>
        </p:txBody>
      </p:sp>
      <p:sp>
        <p:nvSpPr>
          <p:cNvPr id="12" name="Espace réservé du pied de page 4">
            <a:extLst>
              <a:ext uri="{FF2B5EF4-FFF2-40B4-BE49-F238E27FC236}">
                <a16:creationId xmlns:a16="http://schemas.microsoft.com/office/drawing/2014/main" id="{21568D16-D591-4DE5-5901-81F8CCBB6F11}"/>
              </a:ext>
            </a:extLst>
          </p:cNvPr>
          <p:cNvSpPr>
            <a:spLocks noGrp="1"/>
          </p:cNvSpPr>
          <p:nvPr>
            <p:ph type="ftr" sz="quarter" idx="11"/>
          </p:nvPr>
        </p:nvSpPr>
        <p:spPr>
          <a:xfrm>
            <a:off x="0" y="6492875"/>
            <a:ext cx="12192000" cy="365125"/>
          </a:xfrm>
          <a:prstGeom prst="rect">
            <a:avLst/>
          </a:prstGeom>
          <a:solidFill>
            <a:schemeClr val="bg2">
              <a:lumMod val="75000"/>
            </a:schemeClr>
          </a:solidFill>
          <a:ln>
            <a:solidFill>
              <a:schemeClr val="bg2">
                <a:lumMod val="75000"/>
              </a:schemeClr>
            </a:solidFill>
          </a:ln>
        </p:spPr>
        <p:txBody>
          <a:bodyPr/>
          <a:lstStyle/>
          <a:p>
            <a:endParaRPr lang="en-US" b="1" dirty="0">
              <a:solidFill>
                <a:schemeClr val="tx1">
                  <a:lumMod val="95000"/>
                  <a:lumOff val="5000"/>
                </a:schemeClr>
              </a:solidFill>
              <a:latin typeface="Century Gothic" panose="020B0502020202020204" pitchFamily="34" charset="0"/>
            </a:endParaRPr>
          </a:p>
          <a:p>
            <a:endParaRPr lang="en-US" dirty="0"/>
          </a:p>
          <a:p>
            <a:endParaRPr lang="en-US" dirty="0"/>
          </a:p>
        </p:txBody>
      </p:sp>
      <p:grpSp>
        <p:nvGrpSpPr>
          <p:cNvPr id="3" name="Groupe 2">
            <a:extLst>
              <a:ext uri="{FF2B5EF4-FFF2-40B4-BE49-F238E27FC236}">
                <a16:creationId xmlns:a16="http://schemas.microsoft.com/office/drawing/2014/main" id="{C6CB92DC-F972-9613-14B1-3B88C5709CA1}"/>
              </a:ext>
            </a:extLst>
          </p:cNvPr>
          <p:cNvGrpSpPr/>
          <p:nvPr/>
        </p:nvGrpSpPr>
        <p:grpSpPr>
          <a:xfrm>
            <a:off x="1876690" y="2470240"/>
            <a:ext cx="7136383" cy="2285636"/>
            <a:chOff x="1876690" y="2470240"/>
            <a:chExt cx="7136383" cy="2285636"/>
          </a:xfrm>
        </p:grpSpPr>
        <p:grpSp>
          <p:nvGrpSpPr>
            <p:cNvPr id="14" name="Groupe 34">
              <a:extLst>
                <a:ext uri="{FF2B5EF4-FFF2-40B4-BE49-F238E27FC236}">
                  <a16:creationId xmlns:a16="http://schemas.microsoft.com/office/drawing/2014/main" id="{287BA726-3E1E-EC75-DFAD-67E2550B61CB}"/>
                </a:ext>
              </a:extLst>
            </p:cNvPr>
            <p:cNvGrpSpPr/>
            <p:nvPr/>
          </p:nvGrpSpPr>
          <p:grpSpPr>
            <a:xfrm>
              <a:off x="1876690" y="2470240"/>
              <a:ext cx="7136383" cy="548638"/>
              <a:chOff x="1949501" y="1294354"/>
              <a:chExt cx="6911552" cy="508077"/>
            </a:xfrm>
          </p:grpSpPr>
          <p:sp>
            <p:nvSpPr>
              <p:cNvPr id="15" name="Rectangle 14">
                <a:extLst>
                  <a:ext uri="{FF2B5EF4-FFF2-40B4-BE49-F238E27FC236}">
                    <a16:creationId xmlns:a16="http://schemas.microsoft.com/office/drawing/2014/main" id="{CC40CF0D-9AD3-E9EE-1A4B-5B8CE21D2B6E}"/>
                  </a:ext>
                </a:extLst>
              </p:cNvPr>
              <p:cNvSpPr/>
              <p:nvPr/>
            </p:nvSpPr>
            <p:spPr>
              <a:xfrm rot="16200000" flipV="1">
                <a:off x="5151238" y="-1907383"/>
                <a:ext cx="508077" cy="6911552"/>
              </a:xfrm>
              <a:prstGeom prst="rect">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r>
                  <a:rPr lang="fr-FR" sz="2000" dirty="0">
                    <a:solidFill>
                      <a:prstClr val="white"/>
                    </a:solidFill>
                    <a:latin typeface="Century Gothic" panose="020B0502020202020204" pitchFamily="34" charset="0"/>
                  </a:rPr>
                  <a:t>  Problématique</a:t>
                </a:r>
              </a:p>
            </p:txBody>
          </p:sp>
          <p:sp>
            <p:nvSpPr>
              <p:cNvPr id="17" name="ZoneTexte 16">
                <a:extLst>
                  <a:ext uri="{FF2B5EF4-FFF2-40B4-BE49-F238E27FC236}">
                    <a16:creationId xmlns:a16="http://schemas.microsoft.com/office/drawing/2014/main" id="{A1E08D74-F84E-3ABA-B2C1-E613CE9A5C3B}"/>
                  </a:ext>
                </a:extLst>
              </p:cNvPr>
              <p:cNvSpPr txBox="1"/>
              <p:nvPr/>
            </p:nvSpPr>
            <p:spPr>
              <a:xfrm>
                <a:off x="6984776" y="1340769"/>
                <a:ext cx="1331640" cy="427534"/>
              </a:xfrm>
              <a:prstGeom prst="rect">
                <a:avLst/>
              </a:prstGeom>
              <a:noFill/>
            </p:spPr>
            <p:txBody>
              <a:bodyPr wrap="square" rtlCol="0">
                <a:spAutoFit/>
              </a:bodyPr>
              <a:lstStyle/>
              <a:p>
                <a:endParaRPr lang="fr-FR" sz="2400" dirty="0">
                  <a:solidFill>
                    <a:prstClr val="white"/>
                  </a:solidFill>
                  <a:latin typeface="Century Gothic" pitchFamily="34" charset="0"/>
                </a:endParaRPr>
              </a:p>
            </p:txBody>
          </p:sp>
        </p:grpSp>
        <p:grpSp>
          <p:nvGrpSpPr>
            <p:cNvPr id="39" name="Groupe 34">
              <a:extLst>
                <a:ext uri="{FF2B5EF4-FFF2-40B4-BE49-F238E27FC236}">
                  <a16:creationId xmlns:a16="http://schemas.microsoft.com/office/drawing/2014/main" id="{0A5586AD-F020-1810-6F9C-43A3635BBA6E}"/>
                </a:ext>
              </a:extLst>
            </p:cNvPr>
            <p:cNvGrpSpPr/>
            <p:nvPr/>
          </p:nvGrpSpPr>
          <p:grpSpPr>
            <a:xfrm>
              <a:off x="1876690" y="3353168"/>
              <a:ext cx="7136379" cy="548638"/>
              <a:chOff x="1949500" y="1294355"/>
              <a:chExt cx="6911552" cy="508077"/>
            </a:xfrm>
          </p:grpSpPr>
          <p:sp>
            <p:nvSpPr>
              <p:cNvPr id="40" name="Rectangle 39">
                <a:extLst>
                  <a:ext uri="{FF2B5EF4-FFF2-40B4-BE49-F238E27FC236}">
                    <a16:creationId xmlns:a16="http://schemas.microsoft.com/office/drawing/2014/main" id="{1B1F1C4B-7A83-2152-2134-C58BC9F7C8BC}"/>
                  </a:ext>
                </a:extLst>
              </p:cNvPr>
              <p:cNvSpPr/>
              <p:nvPr/>
            </p:nvSpPr>
            <p:spPr>
              <a:xfrm rot="16200000" flipV="1">
                <a:off x="5151237" y="-1907382"/>
                <a:ext cx="508077" cy="6911552"/>
              </a:xfrm>
              <a:prstGeom prst="rect">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r>
                  <a:rPr lang="fr-FR" sz="2000" dirty="0">
                    <a:solidFill>
                      <a:prstClr val="white"/>
                    </a:solidFill>
                    <a:latin typeface="Century Gothic" panose="020B0502020202020204" pitchFamily="34" charset="0"/>
                  </a:rPr>
                  <a:t>  Méthodologie adoptée</a:t>
                </a:r>
              </a:p>
            </p:txBody>
          </p:sp>
          <p:sp>
            <p:nvSpPr>
              <p:cNvPr id="41" name="ZoneTexte 40">
                <a:extLst>
                  <a:ext uri="{FF2B5EF4-FFF2-40B4-BE49-F238E27FC236}">
                    <a16:creationId xmlns:a16="http://schemas.microsoft.com/office/drawing/2014/main" id="{8245469B-B22E-F72D-C17A-CC957237F444}"/>
                  </a:ext>
                </a:extLst>
              </p:cNvPr>
              <p:cNvSpPr txBox="1"/>
              <p:nvPr/>
            </p:nvSpPr>
            <p:spPr>
              <a:xfrm>
                <a:off x="6984776" y="1340769"/>
                <a:ext cx="1331640" cy="427534"/>
              </a:xfrm>
              <a:prstGeom prst="rect">
                <a:avLst/>
              </a:prstGeom>
              <a:noFill/>
            </p:spPr>
            <p:txBody>
              <a:bodyPr wrap="square" rtlCol="0">
                <a:spAutoFit/>
              </a:bodyPr>
              <a:lstStyle/>
              <a:p>
                <a:endParaRPr lang="fr-FR" sz="2400" dirty="0">
                  <a:solidFill>
                    <a:prstClr val="white"/>
                  </a:solidFill>
                  <a:latin typeface="Century Gothic" pitchFamily="34" charset="0"/>
                </a:endParaRPr>
              </a:p>
            </p:txBody>
          </p:sp>
        </p:grpSp>
        <p:sp>
          <p:nvSpPr>
            <p:cNvPr id="11" name="Rectangle 10">
              <a:extLst>
                <a:ext uri="{FF2B5EF4-FFF2-40B4-BE49-F238E27FC236}">
                  <a16:creationId xmlns:a16="http://schemas.microsoft.com/office/drawing/2014/main" id="{D33A7695-EDDE-6ECE-E822-2E9A9FDE2BC3}"/>
                </a:ext>
              </a:extLst>
            </p:cNvPr>
            <p:cNvSpPr/>
            <p:nvPr/>
          </p:nvSpPr>
          <p:spPr>
            <a:xfrm rot="16200000" flipV="1">
              <a:off x="5170560" y="913368"/>
              <a:ext cx="548639" cy="7136378"/>
            </a:xfrm>
            <a:prstGeom prst="rect">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r>
                <a:rPr lang="fr-FR" sz="2000" dirty="0">
                  <a:solidFill>
                    <a:prstClr val="white"/>
                  </a:solidFill>
                  <a:latin typeface="Century Gothic" panose="020B0502020202020204" pitchFamily="34" charset="0"/>
                </a:rPr>
                <a:t>  Résultats </a:t>
              </a:r>
            </a:p>
          </p:txBody>
        </p:sp>
      </p:grpSp>
      <p:sp>
        <p:nvSpPr>
          <p:cNvPr id="2" name="Rectangle 7">
            <a:extLst>
              <a:ext uri="{FF2B5EF4-FFF2-40B4-BE49-F238E27FC236}">
                <a16:creationId xmlns:a16="http://schemas.microsoft.com/office/drawing/2014/main" id="{D38844C9-7EA5-3570-621C-66B714682BCB}"/>
              </a:ext>
            </a:extLst>
          </p:cNvPr>
          <p:cNvSpPr>
            <a:spLocks noChangeArrowheads="1"/>
          </p:cNvSpPr>
          <p:nvPr/>
        </p:nvSpPr>
        <p:spPr bwMode="gray">
          <a:xfrm>
            <a:off x="1779639" y="563071"/>
            <a:ext cx="9448799" cy="45720"/>
          </a:xfrm>
          <a:prstGeom prst="rect">
            <a:avLst/>
          </a:prstGeom>
          <a:solidFill>
            <a:srgbClr val="37AF6A"/>
          </a:solidFill>
          <a:ln w="3175">
            <a:solidFill>
              <a:srgbClr val="37AF6A"/>
            </a:solidFill>
            <a:miter lim="800000"/>
            <a:headEnd/>
            <a:tailEnd/>
          </a:ln>
          <a:effectLst/>
        </p:spPr>
        <p:txBody>
          <a:bodyPr wrap="none" anchor="ctr"/>
          <a:lstStyle/>
          <a:p>
            <a:endParaRPr lang="fr-FR" dirty="0">
              <a:ln w="6350">
                <a:solidFill>
                  <a:prstClr val="black"/>
                </a:solidFill>
              </a:ln>
              <a:solidFill>
                <a:prstClr val="black"/>
              </a:solidFill>
            </a:endParaRPr>
          </a:p>
        </p:txBody>
      </p:sp>
    </p:spTree>
    <p:extLst>
      <p:ext uri="{BB962C8B-B14F-4D97-AF65-F5344CB8AC3E}">
        <p14:creationId xmlns:p14="http://schemas.microsoft.com/office/powerpoint/2010/main" val="2735072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49">
        <p159:morph option="byObject"/>
      </p:transition>
    </mc:Choice>
    <mc:Fallback xmlns="">
      <p:transition spd="slow" advTm="149">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pied de page 4">
            <a:extLst>
              <a:ext uri="{FF2B5EF4-FFF2-40B4-BE49-F238E27FC236}">
                <a16:creationId xmlns:a16="http://schemas.microsoft.com/office/drawing/2014/main" id="{32D1C3AE-9059-F361-9C39-F64132088343}"/>
              </a:ext>
            </a:extLst>
          </p:cNvPr>
          <p:cNvSpPr>
            <a:spLocks noGrp="1"/>
          </p:cNvSpPr>
          <p:nvPr>
            <p:ph type="ftr" sz="quarter" idx="11"/>
          </p:nvPr>
        </p:nvSpPr>
        <p:spPr>
          <a:xfrm>
            <a:off x="0" y="6492875"/>
            <a:ext cx="12192000" cy="365125"/>
          </a:xfrm>
          <a:prstGeom prst="rect">
            <a:avLst/>
          </a:prstGeom>
          <a:solidFill>
            <a:schemeClr val="bg2">
              <a:lumMod val="75000"/>
            </a:schemeClr>
          </a:solidFill>
          <a:ln>
            <a:solidFill>
              <a:schemeClr val="bg2">
                <a:lumMod val="75000"/>
              </a:schemeClr>
            </a:solidFill>
          </a:ln>
        </p:spPr>
        <p:txBody>
          <a:bodyPr/>
          <a:lstStyle/>
          <a:p>
            <a:endParaRPr lang="en-US" b="1" dirty="0">
              <a:solidFill>
                <a:schemeClr val="tx1">
                  <a:lumMod val="95000"/>
                  <a:lumOff val="5000"/>
                </a:schemeClr>
              </a:solidFill>
              <a:latin typeface="Century Gothic" panose="020B0502020202020204" pitchFamily="34" charset="0"/>
            </a:endParaRPr>
          </a:p>
          <a:p>
            <a:endParaRPr lang="en-US" dirty="0"/>
          </a:p>
        </p:txBody>
      </p:sp>
      <p:graphicFrame>
        <p:nvGraphicFramePr>
          <p:cNvPr id="75" name="Tableau 74">
            <a:extLst>
              <a:ext uri="{FF2B5EF4-FFF2-40B4-BE49-F238E27FC236}">
                <a16:creationId xmlns:a16="http://schemas.microsoft.com/office/drawing/2014/main" id="{9219DBA1-2E59-EF4A-D5CD-DD525CEFB884}"/>
              </a:ext>
            </a:extLst>
          </p:cNvPr>
          <p:cNvGraphicFramePr>
            <a:graphicFrameLocks noGrp="1"/>
          </p:cNvGraphicFramePr>
          <p:nvPr>
            <p:extLst>
              <p:ext uri="{D42A27DB-BD31-4B8C-83A1-F6EECF244321}">
                <p14:modId xmlns:p14="http://schemas.microsoft.com/office/powerpoint/2010/main" val="77960222"/>
              </p:ext>
            </p:extLst>
          </p:nvPr>
        </p:nvGraphicFramePr>
        <p:xfrm>
          <a:off x="0" y="-19049"/>
          <a:ext cx="12192000" cy="687643"/>
        </p:xfrm>
        <a:graphic>
          <a:graphicData uri="http://schemas.openxmlformats.org/drawingml/2006/table">
            <a:tbl>
              <a:tblPr firstRow="1" bandRow="1"/>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gridCol w="4064000">
                  <a:extLst>
                    <a:ext uri="{9D8B030D-6E8A-4147-A177-3AD203B41FA5}">
                      <a16:colId xmlns:a16="http://schemas.microsoft.com/office/drawing/2014/main" val="20002"/>
                    </a:ext>
                  </a:extLst>
                </a:gridCol>
              </a:tblGrid>
              <a:tr h="68764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a:t>
                      </a:r>
                      <a:r>
                        <a:rPr lang="fr-FR" sz="1200" dirty="0">
                          <a:solidFill>
                            <a:schemeClr val="bg1"/>
                          </a:solidFill>
                          <a:latin typeface="Century Gothic" panose="020B0502020202020204" pitchFamily="34" charset="0"/>
                        </a:rPr>
                        <a:t>Problématique</a:t>
                      </a:r>
                      <a:endParaRPr lang="fr-FR" sz="1200" b="0" kern="1200" dirty="0">
                        <a:solidFill>
                          <a:schemeClr val="bg1"/>
                        </a:solidFill>
                        <a:latin typeface="Century Gothic" pitchFamily="34" charset="0"/>
                        <a:ea typeface="+mn-ea"/>
                        <a:cs typeface="+mn-cs"/>
                      </a:endParaRPr>
                    </a:p>
                    <a:p>
                      <a:pPr marL="0" marR="0" indent="0" algn="ctr" defTabSz="914400" rtl="0" eaLnBrk="1" fontAlgn="auto" latinLnBrk="0" hangingPunct="1">
                        <a:lnSpc>
                          <a:spcPct val="150000"/>
                        </a:lnSpc>
                        <a:spcBef>
                          <a:spcPts val="0"/>
                        </a:spcBef>
                        <a:spcAft>
                          <a:spcPts val="0"/>
                        </a:spcAft>
                        <a:buClrTx/>
                        <a:buSzTx/>
                        <a:buFontTx/>
                        <a:buNone/>
                        <a:tabLst/>
                        <a:defRPr/>
                      </a:pPr>
                      <a:endParaRPr lang="fr-FR" sz="1200" b="0" noProof="0" dirty="0">
                        <a:solidFill>
                          <a:schemeClr val="bg1"/>
                        </a:solidFill>
                        <a:latin typeface="Century Gothic" pitchFamily="34" charset="0"/>
                      </a:endParaRPr>
                    </a:p>
                  </a:txBody>
                  <a:tcPr>
                    <a:lnL>
                      <a:noFill/>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00B050"/>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Méthodologie</a:t>
                      </a:r>
                      <a:endParaRPr lang="fr-FR" sz="1200" b="0" dirty="0">
                        <a:solidFill>
                          <a:schemeClr val="tx1"/>
                        </a:solidFill>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E5E4E2"/>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lumMod val="75000"/>
                              <a:lumOff val="25000"/>
                            </a:schemeClr>
                          </a:solidFill>
                          <a:latin typeface="Century Gothic" panose="020B0502020202020204" pitchFamily="34" charset="0"/>
                        </a:rPr>
                        <a:t>Résultats</a:t>
                      </a:r>
                      <a:endParaRPr lang="fr-FR" sz="1200" b="0" dirty="0">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solidFill>
                      <a:srgbClr val="E5E4E2"/>
                    </a:solidFill>
                  </a:tcPr>
                </a:tc>
                <a:extLst>
                  <a:ext uri="{0D108BD9-81ED-4DB2-BD59-A6C34878D82A}">
                    <a16:rowId xmlns:a16="http://schemas.microsoft.com/office/drawing/2014/main" val="10000"/>
                  </a:ext>
                </a:extLst>
              </a:tr>
            </a:tbl>
          </a:graphicData>
        </a:graphic>
      </p:graphicFrame>
      <p:pic>
        <p:nvPicPr>
          <p:cNvPr id="5" name="Image 4">
            <a:extLst>
              <a:ext uri="{FF2B5EF4-FFF2-40B4-BE49-F238E27FC236}">
                <a16:creationId xmlns:a16="http://schemas.microsoft.com/office/drawing/2014/main" id="{D3ABBF87-F05E-7287-249A-B80B3AE762A0}"/>
              </a:ext>
            </a:extLst>
          </p:cNvPr>
          <p:cNvPicPr>
            <a:picLocks noChangeAspect="1"/>
          </p:cNvPicPr>
          <p:nvPr/>
        </p:nvPicPr>
        <p:blipFill>
          <a:blip r:embed="rId3"/>
          <a:stretch>
            <a:fillRect/>
          </a:stretch>
        </p:blipFill>
        <p:spPr>
          <a:xfrm>
            <a:off x="201037" y="3429000"/>
            <a:ext cx="6795735" cy="2922104"/>
          </a:xfrm>
          <a:prstGeom prst="rect">
            <a:avLst/>
          </a:prstGeom>
          <a:ln>
            <a:solidFill>
              <a:schemeClr val="accent6">
                <a:lumMod val="60000"/>
                <a:lumOff val="40000"/>
              </a:schemeClr>
            </a:solidFill>
          </a:ln>
        </p:spPr>
      </p:pic>
      <p:sp>
        <p:nvSpPr>
          <p:cNvPr id="9" name="Rectangle : coins arrondis 8">
            <a:extLst>
              <a:ext uri="{FF2B5EF4-FFF2-40B4-BE49-F238E27FC236}">
                <a16:creationId xmlns:a16="http://schemas.microsoft.com/office/drawing/2014/main" id="{E6960BFB-2DD4-7499-D50E-14792C216D0B}"/>
              </a:ext>
            </a:extLst>
          </p:cNvPr>
          <p:cNvSpPr/>
          <p:nvPr/>
        </p:nvSpPr>
        <p:spPr>
          <a:xfrm>
            <a:off x="457199" y="867207"/>
            <a:ext cx="2494723" cy="381449"/>
          </a:xfrm>
          <a:prstGeom prst="roundRect">
            <a:avLst/>
          </a:prstGeom>
          <a:solidFill>
            <a:schemeClr val="accent6">
              <a:lumMod val="20000"/>
              <a:lumOff val="80000"/>
            </a:schemeClr>
          </a:solidFill>
          <a:ln>
            <a:solidFill>
              <a:schemeClr val="accent6">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600" dirty="0"/>
              <a:t>attendance_file_1.csv</a:t>
            </a:r>
            <a:endParaRPr lang="en-US" sz="1600" dirty="0"/>
          </a:p>
        </p:txBody>
      </p:sp>
      <p:sp>
        <p:nvSpPr>
          <p:cNvPr id="10" name="Rectangle : coins arrondis 9">
            <a:extLst>
              <a:ext uri="{FF2B5EF4-FFF2-40B4-BE49-F238E27FC236}">
                <a16:creationId xmlns:a16="http://schemas.microsoft.com/office/drawing/2014/main" id="{BC0E2F19-5D80-4A99-4A5C-3166CEF3D1C7}"/>
              </a:ext>
            </a:extLst>
          </p:cNvPr>
          <p:cNvSpPr/>
          <p:nvPr/>
        </p:nvSpPr>
        <p:spPr>
          <a:xfrm>
            <a:off x="457199" y="1437415"/>
            <a:ext cx="2494723" cy="381449"/>
          </a:xfrm>
          <a:prstGeom prst="roundRect">
            <a:avLst/>
          </a:prstGeom>
          <a:solidFill>
            <a:schemeClr val="accent6">
              <a:lumMod val="20000"/>
              <a:lumOff val="80000"/>
            </a:schemeClr>
          </a:solidFill>
          <a:ln>
            <a:solidFill>
              <a:schemeClr val="accent6">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600" dirty="0"/>
              <a:t>attendance_file_2.csv</a:t>
            </a:r>
            <a:endParaRPr lang="en-US" sz="1600" dirty="0"/>
          </a:p>
        </p:txBody>
      </p:sp>
      <p:sp>
        <p:nvSpPr>
          <p:cNvPr id="11" name="Rectangle : coins arrondis 10">
            <a:extLst>
              <a:ext uri="{FF2B5EF4-FFF2-40B4-BE49-F238E27FC236}">
                <a16:creationId xmlns:a16="http://schemas.microsoft.com/office/drawing/2014/main" id="{9746DE3E-251A-5271-D19F-C623108698F5}"/>
              </a:ext>
            </a:extLst>
          </p:cNvPr>
          <p:cNvSpPr/>
          <p:nvPr/>
        </p:nvSpPr>
        <p:spPr>
          <a:xfrm>
            <a:off x="457199" y="2729916"/>
            <a:ext cx="2425149" cy="397415"/>
          </a:xfrm>
          <a:prstGeom prst="roundRect">
            <a:avLst/>
          </a:prstGeom>
          <a:solidFill>
            <a:schemeClr val="accent6">
              <a:lumMod val="20000"/>
              <a:lumOff val="80000"/>
            </a:schemeClr>
          </a:solidFill>
          <a:ln>
            <a:solidFill>
              <a:schemeClr val="accent6">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sz="1600" dirty="0"/>
              <a:t>attendance_file_n.csv</a:t>
            </a:r>
            <a:endParaRPr lang="en-US" sz="1600" dirty="0"/>
          </a:p>
        </p:txBody>
      </p:sp>
      <p:sp>
        <p:nvSpPr>
          <p:cNvPr id="12" name="ZoneTexte 11">
            <a:extLst>
              <a:ext uri="{FF2B5EF4-FFF2-40B4-BE49-F238E27FC236}">
                <a16:creationId xmlns:a16="http://schemas.microsoft.com/office/drawing/2014/main" id="{D8D8861B-63B9-FD90-68FE-88295E209BF2}"/>
              </a:ext>
            </a:extLst>
          </p:cNvPr>
          <p:cNvSpPr txBox="1"/>
          <p:nvPr/>
        </p:nvSpPr>
        <p:spPr>
          <a:xfrm>
            <a:off x="1522942" y="1845403"/>
            <a:ext cx="226344" cy="830997"/>
          </a:xfrm>
          <a:prstGeom prst="rect">
            <a:avLst/>
          </a:prstGeom>
          <a:noFill/>
        </p:spPr>
        <p:txBody>
          <a:bodyPr wrap="none" rtlCol="0">
            <a:spAutoFit/>
          </a:bodyPr>
          <a:lstStyle/>
          <a:p>
            <a:pPr algn="ctr"/>
            <a:r>
              <a:rPr lang="fr-FR" sz="1200" b="1" dirty="0"/>
              <a:t>.</a:t>
            </a:r>
          </a:p>
          <a:p>
            <a:pPr algn="ctr"/>
            <a:r>
              <a:rPr lang="fr-FR" sz="1200" b="1" dirty="0"/>
              <a:t>.</a:t>
            </a:r>
          </a:p>
          <a:p>
            <a:pPr algn="ctr"/>
            <a:r>
              <a:rPr lang="fr-FR" sz="1200" b="1" dirty="0"/>
              <a:t>.</a:t>
            </a:r>
          </a:p>
          <a:p>
            <a:pPr algn="ctr"/>
            <a:r>
              <a:rPr lang="fr-FR" sz="1200" b="1" dirty="0"/>
              <a:t>.</a:t>
            </a:r>
            <a:endParaRPr lang="en-US" sz="1200" b="1" dirty="0"/>
          </a:p>
        </p:txBody>
      </p:sp>
      <p:sp>
        <p:nvSpPr>
          <p:cNvPr id="17" name="Flèche : pentagone 16">
            <a:extLst>
              <a:ext uri="{FF2B5EF4-FFF2-40B4-BE49-F238E27FC236}">
                <a16:creationId xmlns:a16="http://schemas.microsoft.com/office/drawing/2014/main" id="{3D9AEEDB-A8C3-9FD4-BFB4-C79B5490B307}"/>
              </a:ext>
            </a:extLst>
          </p:cNvPr>
          <p:cNvSpPr/>
          <p:nvPr/>
        </p:nvSpPr>
        <p:spPr>
          <a:xfrm>
            <a:off x="4204253" y="1447988"/>
            <a:ext cx="7409024" cy="1281928"/>
          </a:xfrm>
          <a:prstGeom prst="homePlate">
            <a:avLst/>
          </a:prstGeom>
          <a:solidFill>
            <a:schemeClr val="accent6">
              <a:lumMod val="20000"/>
              <a:lumOff val="80000"/>
            </a:schemeClr>
          </a:solidFill>
          <a:ln>
            <a:solidFill>
              <a:schemeClr val="accent6">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just"/>
            <a:r>
              <a:rPr lang="fr-FR" b="0" i="0" dirty="0">
                <a:solidFill>
                  <a:srgbClr val="374151"/>
                </a:solidFill>
                <a:effectLst/>
                <a:latin typeface="Tw Cen MT" panose="020B0602020104020603" pitchFamily="34" charset="0"/>
                <a:cs typeface="Times New Roman" panose="02020603050405020304" pitchFamily="18" charset="0"/>
              </a:rPr>
              <a:t>Nécessité d'automatiser le processus pour identifier les absences et les courtes durées de présence de manière efficace.</a:t>
            </a:r>
            <a:endParaRPr lang="en-US" dirty="0">
              <a:latin typeface="Tw Cen MT" panose="020B0602020104020603" pitchFamily="34" charset="0"/>
              <a:cs typeface="Times New Roman" panose="02020603050405020304" pitchFamily="18" charset="0"/>
            </a:endParaRPr>
          </a:p>
        </p:txBody>
      </p:sp>
      <p:sp>
        <p:nvSpPr>
          <p:cNvPr id="21" name="Accolade fermante 20">
            <a:extLst>
              <a:ext uri="{FF2B5EF4-FFF2-40B4-BE49-F238E27FC236}">
                <a16:creationId xmlns:a16="http://schemas.microsoft.com/office/drawing/2014/main" id="{11F048B0-8D73-63AF-4DD9-083924F18FA4}"/>
              </a:ext>
            </a:extLst>
          </p:cNvPr>
          <p:cNvSpPr/>
          <p:nvPr/>
        </p:nvSpPr>
        <p:spPr>
          <a:xfrm>
            <a:off x="3169266" y="1057931"/>
            <a:ext cx="397565" cy="1953626"/>
          </a:xfrm>
          <a:prstGeom prst="rightBrace">
            <a:avLst/>
          </a:prstGeom>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502400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pied de page 4">
            <a:extLst>
              <a:ext uri="{FF2B5EF4-FFF2-40B4-BE49-F238E27FC236}">
                <a16:creationId xmlns:a16="http://schemas.microsoft.com/office/drawing/2014/main" id="{32D1C3AE-9059-F361-9C39-F64132088343}"/>
              </a:ext>
            </a:extLst>
          </p:cNvPr>
          <p:cNvSpPr>
            <a:spLocks noGrp="1"/>
          </p:cNvSpPr>
          <p:nvPr>
            <p:ph type="ftr" sz="quarter" idx="11"/>
          </p:nvPr>
        </p:nvSpPr>
        <p:spPr>
          <a:xfrm>
            <a:off x="0" y="6492875"/>
            <a:ext cx="12192000" cy="365125"/>
          </a:xfrm>
          <a:prstGeom prst="rect">
            <a:avLst/>
          </a:prstGeom>
          <a:solidFill>
            <a:schemeClr val="bg2">
              <a:lumMod val="75000"/>
            </a:schemeClr>
          </a:solidFill>
          <a:ln>
            <a:solidFill>
              <a:schemeClr val="bg2">
                <a:lumMod val="75000"/>
              </a:schemeClr>
            </a:solidFill>
          </a:ln>
        </p:spPr>
        <p:txBody>
          <a:bodyPr/>
          <a:lstStyle/>
          <a:p>
            <a:endParaRPr lang="en-US" b="1" dirty="0">
              <a:solidFill>
                <a:schemeClr val="tx1">
                  <a:lumMod val="95000"/>
                  <a:lumOff val="5000"/>
                </a:schemeClr>
              </a:solidFill>
              <a:latin typeface="Century Gothic" panose="020B0502020202020204" pitchFamily="34" charset="0"/>
            </a:endParaRPr>
          </a:p>
          <a:p>
            <a:endParaRPr lang="en-US" dirty="0"/>
          </a:p>
        </p:txBody>
      </p:sp>
      <p:graphicFrame>
        <p:nvGraphicFramePr>
          <p:cNvPr id="2" name="Tableau 1">
            <a:extLst>
              <a:ext uri="{FF2B5EF4-FFF2-40B4-BE49-F238E27FC236}">
                <a16:creationId xmlns:a16="http://schemas.microsoft.com/office/drawing/2014/main" id="{6EF3253E-9E78-D71E-7EF4-7F7C64930250}"/>
              </a:ext>
            </a:extLst>
          </p:cNvPr>
          <p:cNvGraphicFramePr>
            <a:graphicFrameLocks noGrp="1"/>
          </p:cNvGraphicFramePr>
          <p:nvPr>
            <p:extLst>
              <p:ext uri="{D42A27DB-BD31-4B8C-83A1-F6EECF244321}">
                <p14:modId xmlns:p14="http://schemas.microsoft.com/office/powerpoint/2010/main" val="520365626"/>
              </p:ext>
            </p:extLst>
          </p:nvPr>
        </p:nvGraphicFramePr>
        <p:xfrm>
          <a:off x="0" y="-19049"/>
          <a:ext cx="12192000" cy="687643"/>
        </p:xfrm>
        <a:graphic>
          <a:graphicData uri="http://schemas.openxmlformats.org/drawingml/2006/table">
            <a:tbl>
              <a:tblPr firstRow="1" bandRow="1"/>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gridCol w="4064000">
                  <a:extLst>
                    <a:ext uri="{9D8B030D-6E8A-4147-A177-3AD203B41FA5}">
                      <a16:colId xmlns:a16="http://schemas.microsoft.com/office/drawing/2014/main" val="20002"/>
                    </a:ext>
                  </a:extLst>
                </a:gridCol>
              </a:tblGrid>
              <a:tr h="68764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Problématique</a:t>
                      </a:r>
                      <a:endParaRPr lang="fr-FR" sz="1200" b="0" kern="1200" dirty="0">
                        <a:solidFill>
                          <a:schemeClr val="tx1"/>
                        </a:solidFill>
                        <a:latin typeface="Century Gothic" pitchFamily="34" charset="0"/>
                        <a:ea typeface="+mn-ea"/>
                        <a:cs typeface="+mn-cs"/>
                      </a:endParaRPr>
                    </a:p>
                    <a:p>
                      <a:pPr marL="0" marR="0" indent="0" algn="ctr" defTabSz="914400" rtl="0" eaLnBrk="1" fontAlgn="auto" latinLnBrk="0" hangingPunct="1">
                        <a:lnSpc>
                          <a:spcPct val="150000"/>
                        </a:lnSpc>
                        <a:spcBef>
                          <a:spcPts val="0"/>
                        </a:spcBef>
                        <a:spcAft>
                          <a:spcPts val="0"/>
                        </a:spcAft>
                        <a:buClrTx/>
                        <a:buSzTx/>
                        <a:buFontTx/>
                        <a:buNone/>
                        <a:tabLst/>
                        <a:defRPr/>
                      </a:pPr>
                      <a:endParaRPr lang="fr-FR" sz="1200" b="0" noProof="0" dirty="0">
                        <a:solidFill>
                          <a:schemeClr val="bg1"/>
                        </a:solidFill>
                        <a:latin typeface="Century Gothic" pitchFamily="34" charset="0"/>
                      </a:endParaRPr>
                    </a:p>
                  </a:txBody>
                  <a:tcPr>
                    <a:lnL>
                      <a:noFill/>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E5E4E2"/>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a:t>
                      </a:r>
                      <a:r>
                        <a:rPr lang="fr-FR" sz="1200" dirty="0">
                          <a:solidFill>
                            <a:schemeClr val="bg1"/>
                          </a:solidFill>
                          <a:latin typeface="Century Gothic" panose="020B0502020202020204" pitchFamily="34" charset="0"/>
                        </a:rPr>
                        <a:t>Méthodologie</a:t>
                      </a:r>
                      <a:endParaRPr lang="fr-FR" sz="1200" b="0" dirty="0">
                        <a:solidFill>
                          <a:schemeClr val="bg1"/>
                        </a:solidFill>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00B050"/>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Résultats</a:t>
                      </a:r>
                      <a:endParaRPr lang="fr-FR" sz="1200" b="0" dirty="0">
                        <a:solidFill>
                          <a:schemeClr val="tx1"/>
                        </a:solidFill>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solidFill>
                      <a:srgbClr val="E5E4E2"/>
                    </a:solidFill>
                  </a:tcPr>
                </a:tc>
                <a:extLst>
                  <a:ext uri="{0D108BD9-81ED-4DB2-BD59-A6C34878D82A}">
                    <a16:rowId xmlns:a16="http://schemas.microsoft.com/office/drawing/2014/main" val="10000"/>
                  </a:ext>
                </a:extLst>
              </a:tr>
            </a:tbl>
          </a:graphicData>
        </a:graphic>
      </p:graphicFrame>
      <p:sp>
        <p:nvSpPr>
          <p:cNvPr id="12" name="Flèche : pentagone 11">
            <a:extLst>
              <a:ext uri="{FF2B5EF4-FFF2-40B4-BE49-F238E27FC236}">
                <a16:creationId xmlns:a16="http://schemas.microsoft.com/office/drawing/2014/main" id="{ACB5E155-33B2-B9DC-892F-EE8C8AC82B28}"/>
              </a:ext>
            </a:extLst>
          </p:cNvPr>
          <p:cNvSpPr/>
          <p:nvPr/>
        </p:nvSpPr>
        <p:spPr>
          <a:xfrm>
            <a:off x="2226360" y="1423485"/>
            <a:ext cx="5456583" cy="125364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b="1" dirty="0">
                <a:latin typeface="Tw Cen MT" panose="020B0602020104020603" pitchFamily="34" charset="0"/>
              </a:rPr>
              <a:t>code.py</a:t>
            </a:r>
          </a:p>
          <a:p>
            <a:pPr algn="ctr"/>
            <a:r>
              <a:rPr lang="fr-FR" dirty="0">
                <a:latin typeface="Tw Cen MT" panose="020B0602020104020603" pitchFamily="34" charset="0"/>
              </a:rPr>
              <a:t>Définition des tâches.</a:t>
            </a:r>
          </a:p>
          <a:p>
            <a:pPr algn="ctr"/>
            <a:r>
              <a:rPr lang="fr-FR" sz="1400" dirty="0">
                <a:latin typeface="Tw Cen MT" panose="020B0602020104020603" pitchFamily="34" charset="0"/>
              </a:rPr>
              <a:t>[ Collecte des données </a:t>
            </a:r>
            <a:r>
              <a:rPr lang="fr-FR" sz="1400" dirty="0" err="1">
                <a:latin typeface="Tw Cen MT" panose="020B0602020104020603" pitchFamily="34" charset="0"/>
              </a:rPr>
              <a:t>cleaning</a:t>
            </a:r>
            <a:r>
              <a:rPr lang="fr-FR" sz="1400" dirty="0">
                <a:latin typeface="Tw Cen MT" panose="020B0602020104020603" pitchFamily="34" charset="0"/>
              </a:rPr>
              <a:t>, </a:t>
            </a:r>
            <a:r>
              <a:rPr lang="fr-FR" sz="1400" dirty="0" err="1">
                <a:latin typeface="Tw Cen MT" panose="020B0602020104020603" pitchFamily="34" charset="0"/>
              </a:rPr>
              <a:t>Preprocessing</a:t>
            </a:r>
            <a:r>
              <a:rPr lang="fr-FR" sz="1400" dirty="0">
                <a:latin typeface="Tw Cen MT" panose="020B0602020104020603" pitchFamily="34" charset="0"/>
              </a:rPr>
              <a:t>, </a:t>
            </a:r>
          </a:p>
          <a:p>
            <a:pPr algn="ctr"/>
            <a:r>
              <a:rPr lang="fr-FR" sz="1400" dirty="0" err="1">
                <a:latin typeface="Tw Cen MT" panose="020B0602020104020603" pitchFamily="34" charset="0"/>
              </a:rPr>
              <a:t>Creation</a:t>
            </a:r>
            <a:r>
              <a:rPr lang="fr-FR" sz="1400" dirty="0">
                <a:latin typeface="Tw Cen MT" panose="020B0602020104020603" pitchFamily="34" charset="0"/>
              </a:rPr>
              <a:t> des tables, stockage dans PostgreSQL... ]</a:t>
            </a:r>
            <a:endParaRPr lang="en-US" sz="1400" dirty="0">
              <a:latin typeface="Tw Cen MT" panose="020B0602020104020603" pitchFamily="34" charset="0"/>
            </a:endParaRPr>
          </a:p>
        </p:txBody>
      </p:sp>
      <p:sp>
        <p:nvSpPr>
          <p:cNvPr id="17" name="Flèche : pentagone 16">
            <a:extLst>
              <a:ext uri="{FF2B5EF4-FFF2-40B4-BE49-F238E27FC236}">
                <a16:creationId xmlns:a16="http://schemas.microsoft.com/office/drawing/2014/main" id="{71A3BBE6-971E-E746-FCF2-2F52B5386A27}"/>
              </a:ext>
            </a:extLst>
          </p:cNvPr>
          <p:cNvSpPr/>
          <p:nvPr/>
        </p:nvSpPr>
        <p:spPr>
          <a:xfrm>
            <a:off x="2226361" y="3241998"/>
            <a:ext cx="5456583" cy="804173"/>
          </a:xfrm>
          <a:prstGeom prst="homePlate">
            <a:avLst/>
          </a:prstGeom>
          <a:solidFill>
            <a:schemeClr val="accent6">
              <a:lumMod val="20000"/>
              <a:lumOff val="80000"/>
            </a:schemeClr>
          </a:solidFill>
          <a:ln>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b="1" dirty="0">
                <a:latin typeface="Tw Cen MT" panose="020B0602020104020603" pitchFamily="34" charset="0"/>
              </a:rPr>
              <a:t>dag.py </a:t>
            </a:r>
          </a:p>
          <a:p>
            <a:pPr algn="ctr"/>
            <a:r>
              <a:rPr lang="fr-FR" dirty="0">
                <a:latin typeface="Tw Cen MT" panose="020B0602020104020603" pitchFamily="34" charset="0"/>
              </a:rPr>
              <a:t>Planification et exécution automatisées des tâches. </a:t>
            </a:r>
            <a:endParaRPr lang="en-US" dirty="0">
              <a:latin typeface="Tw Cen MT" panose="020B0602020104020603" pitchFamily="34" charset="0"/>
            </a:endParaRPr>
          </a:p>
        </p:txBody>
      </p:sp>
      <p:sp>
        <p:nvSpPr>
          <p:cNvPr id="22" name="Flèche : pentagone 21">
            <a:extLst>
              <a:ext uri="{FF2B5EF4-FFF2-40B4-BE49-F238E27FC236}">
                <a16:creationId xmlns:a16="http://schemas.microsoft.com/office/drawing/2014/main" id="{25182044-C998-620B-8F9D-D74C2643E329}"/>
              </a:ext>
            </a:extLst>
          </p:cNvPr>
          <p:cNvSpPr/>
          <p:nvPr/>
        </p:nvSpPr>
        <p:spPr>
          <a:xfrm>
            <a:off x="2226361" y="4611040"/>
            <a:ext cx="5456583" cy="687644"/>
          </a:xfrm>
          <a:prstGeom prst="homePlate">
            <a:avLst/>
          </a:prstGeom>
          <a:solidFill>
            <a:schemeClr val="accent6">
              <a:lumMod val="20000"/>
              <a:lumOff val="80000"/>
            </a:schemeClr>
          </a:solidFill>
          <a:ln>
            <a:solidFill>
              <a:schemeClr val="accent6">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fr-FR" dirty="0">
                <a:latin typeface="Tw Cen MT" panose="020B0602020104020603" pitchFamily="34" charset="0"/>
              </a:rPr>
              <a:t>Création du </a:t>
            </a:r>
            <a:r>
              <a:rPr lang="fr-FR" dirty="0" err="1">
                <a:latin typeface="Tw Cen MT" panose="020B0602020104020603" pitchFamily="34" charset="0"/>
              </a:rPr>
              <a:t>dashboard</a:t>
            </a:r>
            <a:r>
              <a:rPr lang="fr-FR" dirty="0">
                <a:latin typeface="Tw Cen MT" panose="020B0602020104020603" pitchFamily="34" charset="0"/>
              </a:rPr>
              <a:t> pour la visualisation.</a:t>
            </a:r>
            <a:endParaRPr lang="en-US" dirty="0">
              <a:latin typeface="Tw Cen MT" panose="020B0602020104020603" pitchFamily="34" charset="0"/>
            </a:endParaRPr>
          </a:p>
        </p:txBody>
      </p:sp>
    </p:spTree>
    <p:extLst>
      <p:ext uri="{BB962C8B-B14F-4D97-AF65-F5344CB8AC3E}">
        <p14:creationId xmlns:p14="http://schemas.microsoft.com/office/powerpoint/2010/main" val="64175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pied de page 4">
            <a:extLst>
              <a:ext uri="{FF2B5EF4-FFF2-40B4-BE49-F238E27FC236}">
                <a16:creationId xmlns:a16="http://schemas.microsoft.com/office/drawing/2014/main" id="{32D1C3AE-9059-F361-9C39-F64132088343}"/>
              </a:ext>
            </a:extLst>
          </p:cNvPr>
          <p:cNvSpPr>
            <a:spLocks noGrp="1"/>
          </p:cNvSpPr>
          <p:nvPr>
            <p:ph type="ftr" sz="quarter" idx="11"/>
          </p:nvPr>
        </p:nvSpPr>
        <p:spPr>
          <a:xfrm>
            <a:off x="0" y="6492875"/>
            <a:ext cx="12192000" cy="365125"/>
          </a:xfrm>
          <a:prstGeom prst="rect">
            <a:avLst/>
          </a:prstGeom>
          <a:solidFill>
            <a:schemeClr val="bg2">
              <a:lumMod val="75000"/>
            </a:schemeClr>
          </a:solidFill>
          <a:ln>
            <a:solidFill>
              <a:schemeClr val="bg2">
                <a:lumMod val="75000"/>
              </a:schemeClr>
            </a:solidFill>
          </a:ln>
        </p:spPr>
        <p:txBody>
          <a:bodyPr/>
          <a:lstStyle/>
          <a:p>
            <a:endParaRPr lang="en-US" b="1" dirty="0">
              <a:solidFill>
                <a:schemeClr val="tx1">
                  <a:lumMod val="95000"/>
                  <a:lumOff val="5000"/>
                </a:schemeClr>
              </a:solidFill>
              <a:latin typeface="Century Gothic" panose="020B0502020202020204" pitchFamily="34" charset="0"/>
            </a:endParaRPr>
          </a:p>
          <a:p>
            <a:endParaRPr lang="en-US" dirty="0"/>
          </a:p>
        </p:txBody>
      </p:sp>
      <p:graphicFrame>
        <p:nvGraphicFramePr>
          <p:cNvPr id="2" name="Tableau 1">
            <a:extLst>
              <a:ext uri="{FF2B5EF4-FFF2-40B4-BE49-F238E27FC236}">
                <a16:creationId xmlns:a16="http://schemas.microsoft.com/office/drawing/2014/main" id="{6EF3253E-9E78-D71E-7EF4-7F7C64930250}"/>
              </a:ext>
            </a:extLst>
          </p:cNvPr>
          <p:cNvGraphicFramePr>
            <a:graphicFrameLocks noGrp="1"/>
          </p:cNvGraphicFramePr>
          <p:nvPr/>
        </p:nvGraphicFramePr>
        <p:xfrm>
          <a:off x="0" y="-19049"/>
          <a:ext cx="12192000" cy="687643"/>
        </p:xfrm>
        <a:graphic>
          <a:graphicData uri="http://schemas.openxmlformats.org/drawingml/2006/table">
            <a:tbl>
              <a:tblPr firstRow="1" bandRow="1"/>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gridCol w="4064000">
                  <a:extLst>
                    <a:ext uri="{9D8B030D-6E8A-4147-A177-3AD203B41FA5}">
                      <a16:colId xmlns:a16="http://schemas.microsoft.com/office/drawing/2014/main" val="20002"/>
                    </a:ext>
                  </a:extLst>
                </a:gridCol>
              </a:tblGrid>
              <a:tr h="68764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Problématique</a:t>
                      </a:r>
                      <a:endParaRPr lang="fr-FR" sz="1200" b="0" kern="1200" dirty="0">
                        <a:solidFill>
                          <a:schemeClr val="tx1"/>
                        </a:solidFill>
                        <a:latin typeface="Century Gothic" pitchFamily="34" charset="0"/>
                        <a:ea typeface="+mn-ea"/>
                        <a:cs typeface="+mn-cs"/>
                      </a:endParaRPr>
                    </a:p>
                    <a:p>
                      <a:pPr marL="0" marR="0" indent="0" algn="ctr" defTabSz="914400" rtl="0" eaLnBrk="1" fontAlgn="auto" latinLnBrk="0" hangingPunct="1">
                        <a:lnSpc>
                          <a:spcPct val="150000"/>
                        </a:lnSpc>
                        <a:spcBef>
                          <a:spcPts val="0"/>
                        </a:spcBef>
                        <a:spcAft>
                          <a:spcPts val="0"/>
                        </a:spcAft>
                        <a:buClrTx/>
                        <a:buSzTx/>
                        <a:buFontTx/>
                        <a:buNone/>
                        <a:tabLst/>
                        <a:defRPr/>
                      </a:pPr>
                      <a:endParaRPr lang="fr-FR" sz="1200" b="0" noProof="0" dirty="0">
                        <a:solidFill>
                          <a:schemeClr val="bg1"/>
                        </a:solidFill>
                        <a:latin typeface="Century Gothic" pitchFamily="34" charset="0"/>
                      </a:endParaRPr>
                    </a:p>
                  </a:txBody>
                  <a:tcPr>
                    <a:lnL>
                      <a:noFill/>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E5E4E2"/>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a:t>
                      </a:r>
                      <a:r>
                        <a:rPr lang="fr-FR" sz="1200" dirty="0">
                          <a:solidFill>
                            <a:schemeClr val="bg1"/>
                          </a:solidFill>
                          <a:latin typeface="Century Gothic" panose="020B0502020202020204" pitchFamily="34" charset="0"/>
                        </a:rPr>
                        <a:t>Méthodologie</a:t>
                      </a:r>
                      <a:endParaRPr lang="fr-FR" sz="1200" b="0" dirty="0">
                        <a:solidFill>
                          <a:schemeClr val="bg1"/>
                        </a:solidFill>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00B050"/>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Résultats</a:t>
                      </a:r>
                      <a:endParaRPr lang="fr-FR" sz="1200" b="0" dirty="0">
                        <a:solidFill>
                          <a:schemeClr val="tx1"/>
                        </a:solidFill>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solidFill>
                      <a:srgbClr val="E5E4E2"/>
                    </a:solidFill>
                  </a:tcPr>
                </a:tc>
                <a:extLst>
                  <a:ext uri="{0D108BD9-81ED-4DB2-BD59-A6C34878D82A}">
                    <a16:rowId xmlns:a16="http://schemas.microsoft.com/office/drawing/2014/main" val="10000"/>
                  </a:ext>
                </a:extLst>
              </a:tr>
            </a:tbl>
          </a:graphicData>
        </a:graphic>
      </p:graphicFrame>
      <p:pic>
        <p:nvPicPr>
          <p:cNvPr id="9" name="Image 8" descr="Une image contenant texte, logiciel, Icône d’ordinateur, Page web">
            <a:extLst>
              <a:ext uri="{FF2B5EF4-FFF2-40B4-BE49-F238E27FC236}">
                <a16:creationId xmlns:a16="http://schemas.microsoft.com/office/drawing/2014/main" id="{5D510AC8-F35C-D3B2-AC5B-4B8FB2F458FB}"/>
              </a:ext>
            </a:extLst>
          </p:cNvPr>
          <p:cNvPicPr>
            <a:picLocks noChangeAspect="1"/>
          </p:cNvPicPr>
          <p:nvPr/>
        </p:nvPicPr>
        <p:blipFill rotWithShape="1">
          <a:blip r:embed="rId3">
            <a:extLst>
              <a:ext uri="{28A0092B-C50C-407E-A947-70E740481C1C}">
                <a14:useLocalDpi xmlns:a14="http://schemas.microsoft.com/office/drawing/2010/main" val="0"/>
              </a:ext>
            </a:extLst>
          </a:blip>
          <a:srcRect l="2544" t="28777" r="814" b="17508"/>
          <a:stretch/>
        </p:blipFill>
        <p:spPr>
          <a:xfrm>
            <a:off x="470949" y="1039437"/>
            <a:ext cx="5443715" cy="1968036"/>
          </a:xfrm>
          <a:prstGeom prst="rect">
            <a:avLst/>
          </a:prstGeom>
        </p:spPr>
      </p:pic>
      <p:pic>
        <p:nvPicPr>
          <p:cNvPr id="11" name="Image 10" descr="Une image contenant texte, capture d’écran, logiciel, Icône d’ordinateur&#10;&#10;Description générée automatiquement">
            <a:extLst>
              <a:ext uri="{FF2B5EF4-FFF2-40B4-BE49-F238E27FC236}">
                <a16:creationId xmlns:a16="http://schemas.microsoft.com/office/drawing/2014/main" id="{76AA0008-84ED-6782-F72A-E72120CDA7AC}"/>
              </a:ext>
            </a:extLst>
          </p:cNvPr>
          <p:cNvPicPr>
            <a:picLocks noChangeAspect="1"/>
          </p:cNvPicPr>
          <p:nvPr/>
        </p:nvPicPr>
        <p:blipFill rotWithShape="1">
          <a:blip r:embed="rId4">
            <a:extLst>
              <a:ext uri="{28A0092B-C50C-407E-A947-70E740481C1C}">
                <a14:useLocalDpi xmlns:a14="http://schemas.microsoft.com/office/drawing/2010/main" val="0"/>
              </a:ext>
            </a:extLst>
          </a:blip>
          <a:srcRect l="3139" t="28841" r="1427" b="18116"/>
          <a:stretch/>
        </p:blipFill>
        <p:spPr>
          <a:xfrm>
            <a:off x="470949" y="3821868"/>
            <a:ext cx="5443715" cy="1996695"/>
          </a:xfrm>
          <a:prstGeom prst="rect">
            <a:avLst/>
          </a:prstGeom>
        </p:spPr>
      </p:pic>
      <p:pic>
        <p:nvPicPr>
          <p:cNvPr id="3" name="Image 2" descr="Une image contenant texte, capture d’écran, logiciel, Page web">
            <a:extLst>
              <a:ext uri="{FF2B5EF4-FFF2-40B4-BE49-F238E27FC236}">
                <a16:creationId xmlns:a16="http://schemas.microsoft.com/office/drawing/2014/main" id="{B82A7478-7A50-5896-CFE2-A7C35AD24C75}"/>
              </a:ext>
            </a:extLst>
          </p:cNvPr>
          <p:cNvPicPr>
            <a:picLocks noChangeAspect="1"/>
          </p:cNvPicPr>
          <p:nvPr/>
        </p:nvPicPr>
        <p:blipFill rotWithShape="1">
          <a:blip r:embed="rId5">
            <a:extLst>
              <a:ext uri="{28A0092B-C50C-407E-A947-70E740481C1C}">
                <a14:useLocalDpi xmlns:a14="http://schemas.microsoft.com/office/drawing/2010/main" val="0"/>
              </a:ext>
            </a:extLst>
          </a:blip>
          <a:srcRect l="4295" t="3005" r="9645" b="6171"/>
          <a:stretch/>
        </p:blipFill>
        <p:spPr>
          <a:xfrm>
            <a:off x="6545976" y="2022085"/>
            <a:ext cx="5165648" cy="3066481"/>
          </a:xfrm>
          <a:prstGeom prst="rect">
            <a:avLst/>
          </a:prstGeom>
          <a:ln>
            <a:solidFill>
              <a:schemeClr val="accent6">
                <a:lumMod val="60000"/>
                <a:lumOff val="40000"/>
              </a:schemeClr>
            </a:solidFill>
          </a:ln>
        </p:spPr>
      </p:pic>
    </p:spTree>
    <p:extLst>
      <p:ext uri="{BB962C8B-B14F-4D97-AF65-F5344CB8AC3E}">
        <p14:creationId xmlns:p14="http://schemas.microsoft.com/office/powerpoint/2010/main" val="4113220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pied de page 4">
            <a:extLst>
              <a:ext uri="{FF2B5EF4-FFF2-40B4-BE49-F238E27FC236}">
                <a16:creationId xmlns:a16="http://schemas.microsoft.com/office/drawing/2014/main" id="{C01E5B4C-C469-2F90-294F-9ED0F02E121F}"/>
              </a:ext>
            </a:extLst>
          </p:cNvPr>
          <p:cNvSpPr>
            <a:spLocks noGrp="1"/>
          </p:cNvSpPr>
          <p:nvPr>
            <p:ph type="ftr" sz="quarter" idx="11"/>
          </p:nvPr>
        </p:nvSpPr>
        <p:spPr>
          <a:xfrm>
            <a:off x="0" y="6492875"/>
            <a:ext cx="12192000" cy="365125"/>
          </a:xfrm>
          <a:prstGeom prst="rect">
            <a:avLst/>
          </a:prstGeom>
          <a:solidFill>
            <a:schemeClr val="bg2">
              <a:lumMod val="75000"/>
            </a:schemeClr>
          </a:solidFill>
          <a:ln>
            <a:solidFill>
              <a:schemeClr val="bg2">
                <a:lumMod val="75000"/>
              </a:schemeClr>
            </a:solidFill>
          </a:ln>
        </p:spPr>
        <p:txBody>
          <a:bodyPr/>
          <a:lstStyle/>
          <a:p>
            <a:endParaRPr lang="en-US" b="1" dirty="0">
              <a:solidFill>
                <a:schemeClr val="tx1">
                  <a:lumMod val="95000"/>
                  <a:lumOff val="5000"/>
                </a:schemeClr>
              </a:solidFill>
              <a:latin typeface="Tw Cen MT" panose="020B0602020104020603" pitchFamily="34" charset="0"/>
            </a:endParaRPr>
          </a:p>
          <a:p>
            <a:endParaRPr lang="en-US" dirty="0">
              <a:latin typeface="Tw Cen MT" panose="020B0602020104020603" pitchFamily="34" charset="0"/>
            </a:endParaRPr>
          </a:p>
          <a:p>
            <a:endParaRPr lang="en-US" dirty="0">
              <a:latin typeface="Tw Cen MT" panose="020B0602020104020603" pitchFamily="34" charset="0"/>
            </a:endParaRPr>
          </a:p>
        </p:txBody>
      </p:sp>
      <p:graphicFrame>
        <p:nvGraphicFramePr>
          <p:cNvPr id="6" name="Tableau 5">
            <a:extLst>
              <a:ext uri="{FF2B5EF4-FFF2-40B4-BE49-F238E27FC236}">
                <a16:creationId xmlns:a16="http://schemas.microsoft.com/office/drawing/2014/main" id="{ADA2DBC4-9A3D-4BE2-69B0-E12DB7DD7657}"/>
              </a:ext>
            </a:extLst>
          </p:cNvPr>
          <p:cNvGraphicFramePr>
            <a:graphicFrameLocks noGrp="1"/>
          </p:cNvGraphicFramePr>
          <p:nvPr/>
        </p:nvGraphicFramePr>
        <p:xfrm>
          <a:off x="0" y="-19049"/>
          <a:ext cx="12192000" cy="687643"/>
        </p:xfrm>
        <a:graphic>
          <a:graphicData uri="http://schemas.openxmlformats.org/drawingml/2006/table">
            <a:tbl>
              <a:tblPr firstRow="1" bandRow="1"/>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gridCol w="4064000">
                  <a:extLst>
                    <a:ext uri="{9D8B030D-6E8A-4147-A177-3AD203B41FA5}">
                      <a16:colId xmlns:a16="http://schemas.microsoft.com/office/drawing/2014/main" val="20002"/>
                    </a:ext>
                  </a:extLst>
                </a:gridCol>
              </a:tblGrid>
              <a:tr h="68764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Problématique</a:t>
                      </a:r>
                      <a:endParaRPr lang="fr-FR" sz="1200" b="0" kern="1200" dirty="0">
                        <a:solidFill>
                          <a:schemeClr val="tx1"/>
                        </a:solidFill>
                        <a:latin typeface="Century Gothic" pitchFamily="34" charset="0"/>
                        <a:ea typeface="+mn-ea"/>
                        <a:cs typeface="+mn-cs"/>
                      </a:endParaRPr>
                    </a:p>
                    <a:p>
                      <a:pPr marL="0" marR="0" indent="0" algn="ctr" defTabSz="914400" rtl="0" eaLnBrk="1" fontAlgn="auto" latinLnBrk="0" hangingPunct="1">
                        <a:lnSpc>
                          <a:spcPct val="150000"/>
                        </a:lnSpc>
                        <a:spcBef>
                          <a:spcPts val="0"/>
                        </a:spcBef>
                        <a:spcAft>
                          <a:spcPts val="0"/>
                        </a:spcAft>
                        <a:buClrTx/>
                        <a:buSzTx/>
                        <a:buFontTx/>
                        <a:buNone/>
                        <a:tabLst/>
                        <a:defRPr/>
                      </a:pPr>
                      <a:endParaRPr lang="fr-FR" sz="1200" b="0" noProof="0" dirty="0">
                        <a:solidFill>
                          <a:schemeClr val="bg1"/>
                        </a:solidFill>
                        <a:latin typeface="Century Gothic" pitchFamily="34" charset="0"/>
                      </a:endParaRPr>
                    </a:p>
                  </a:txBody>
                  <a:tcPr>
                    <a:lnL>
                      <a:noFill/>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E5E4E2"/>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Méthodologie</a:t>
                      </a:r>
                      <a:endParaRPr lang="fr-FR" sz="1200" b="0" dirty="0">
                        <a:solidFill>
                          <a:schemeClr val="tx1"/>
                        </a:solidFill>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E5E4E2"/>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bg1"/>
                          </a:solidFill>
                          <a:latin typeface="Century Gothic" panose="020B0502020202020204" pitchFamily="34" charset="0"/>
                        </a:rPr>
                        <a:t>Résultats</a:t>
                      </a:r>
                      <a:endParaRPr lang="fr-FR" sz="1200" b="0" dirty="0">
                        <a:solidFill>
                          <a:schemeClr val="bg1"/>
                        </a:solidFill>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0"/>
                  </a:ext>
                </a:extLst>
              </a:tr>
            </a:tbl>
          </a:graphicData>
        </a:graphic>
      </p:graphicFrame>
      <p:pic>
        <p:nvPicPr>
          <p:cNvPr id="3" name="Untitled video - Made with Clipchamp (1)">
            <a:hlinkClick r:id="" action="ppaction://media"/>
            <a:extLst>
              <a:ext uri="{FF2B5EF4-FFF2-40B4-BE49-F238E27FC236}">
                <a16:creationId xmlns:a16="http://schemas.microsoft.com/office/drawing/2014/main" id="{B4776FDD-D1A5-AA41-5554-22F8BAAB00A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31089" y="961640"/>
            <a:ext cx="8819908" cy="4961198"/>
          </a:xfrm>
          <a:prstGeom prst="rect">
            <a:avLst/>
          </a:prstGeom>
        </p:spPr>
      </p:pic>
    </p:spTree>
    <p:extLst>
      <p:ext uri="{BB962C8B-B14F-4D97-AF65-F5344CB8AC3E}">
        <p14:creationId xmlns:p14="http://schemas.microsoft.com/office/powerpoint/2010/main" val="2672205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5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pied de page 4">
            <a:extLst>
              <a:ext uri="{FF2B5EF4-FFF2-40B4-BE49-F238E27FC236}">
                <a16:creationId xmlns:a16="http://schemas.microsoft.com/office/drawing/2014/main" id="{C01E5B4C-C469-2F90-294F-9ED0F02E121F}"/>
              </a:ext>
            </a:extLst>
          </p:cNvPr>
          <p:cNvSpPr>
            <a:spLocks noGrp="1"/>
          </p:cNvSpPr>
          <p:nvPr>
            <p:ph type="ftr" sz="quarter" idx="11"/>
          </p:nvPr>
        </p:nvSpPr>
        <p:spPr>
          <a:xfrm>
            <a:off x="0" y="6492875"/>
            <a:ext cx="12192000" cy="365125"/>
          </a:xfrm>
          <a:prstGeom prst="rect">
            <a:avLst/>
          </a:prstGeom>
          <a:solidFill>
            <a:schemeClr val="bg2">
              <a:lumMod val="75000"/>
            </a:schemeClr>
          </a:solidFill>
          <a:ln>
            <a:solidFill>
              <a:schemeClr val="bg2">
                <a:lumMod val="75000"/>
              </a:schemeClr>
            </a:solidFill>
          </a:ln>
        </p:spPr>
        <p:txBody>
          <a:bodyPr/>
          <a:lstStyle/>
          <a:p>
            <a:endParaRPr lang="en-US" b="1" dirty="0">
              <a:solidFill>
                <a:schemeClr val="tx1">
                  <a:lumMod val="95000"/>
                  <a:lumOff val="5000"/>
                </a:schemeClr>
              </a:solidFill>
              <a:latin typeface="Tw Cen MT" panose="020B0602020104020603" pitchFamily="34" charset="0"/>
            </a:endParaRPr>
          </a:p>
          <a:p>
            <a:endParaRPr lang="en-US" dirty="0">
              <a:latin typeface="Tw Cen MT" panose="020B0602020104020603" pitchFamily="34" charset="0"/>
            </a:endParaRPr>
          </a:p>
          <a:p>
            <a:endParaRPr lang="en-US" dirty="0">
              <a:latin typeface="Tw Cen MT" panose="020B0602020104020603" pitchFamily="34" charset="0"/>
            </a:endParaRPr>
          </a:p>
        </p:txBody>
      </p:sp>
      <p:graphicFrame>
        <p:nvGraphicFramePr>
          <p:cNvPr id="6" name="Tableau 5">
            <a:extLst>
              <a:ext uri="{FF2B5EF4-FFF2-40B4-BE49-F238E27FC236}">
                <a16:creationId xmlns:a16="http://schemas.microsoft.com/office/drawing/2014/main" id="{ADA2DBC4-9A3D-4BE2-69B0-E12DB7DD7657}"/>
              </a:ext>
            </a:extLst>
          </p:cNvPr>
          <p:cNvGraphicFramePr>
            <a:graphicFrameLocks noGrp="1"/>
          </p:cNvGraphicFramePr>
          <p:nvPr>
            <p:extLst>
              <p:ext uri="{D42A27DB-BD31-4B8C-83A1-F6EECF244321}">
                <p14:modId xmlns:p14="http://schemas.microsoft.com/office/powerpoint/2010/main" val="616605856"/>
              </p:ext>
            </p:extLst>
          </p:nvPr>
        </p:nvGraphicFramePr>
        <p:xfrm>
          <a:off x="0" y="-19049"/>
          <a:ext cx="12192000" cy="687643"/>
        </p:xfrm>
        <a:graphic>
          <a:graphicData uri="http://schemas.openxmlformats.org/drawingml/2006/table">
            <a:tbl>
              <a:tblPr firstRow="1" bandRow="1"/>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gridCol w="4064000">
                  <a:extLst>
                    <a:ext uri="{9D8B030D-6E8A-4147-A177-3AD203B41FA5}">
                      <a16:colId xmlns:a16="http://schemas.microsoft.com/office/drawing/2014/main" val="20002"/>
                    </a:ext>
                  </a:extLst>
                </a:gridCol>
              </a:tblGrid>
              <a:tr h="687643">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Problématique</a:t>
                      </a:r>
                      <a:endParaRPr lang="fr-FR" sz="1200" b="0" kern="1200" dirty="0">
                        <a:solidFill>
                          <a:schemeClr val="tx1"/>
                        </a:solidFill>
                        <a:latin typeface="Century Gothic" pitchFamily="34" charset="0"/>
                        <a:ea typeface="+mn-ea"/>
                        <a:cs typeface="+mn-cs"/>
                      </a:endParaRPr>
                    </a:p>
                    <a:p>
                      <a:pPr marL="0" marR="0" indent="0" algn="ctr" defTabSz="914400" rtl="0" eaLnBrk="1" fontAlgn="auto" latinLnBrk="0" hangingPunct="1">
                        <a:lnSpc>
                          <a:spcPct val="150000"/>
                        </a:lnSpc>
                        <a:spcBef>
                          <a:spcPts val="0"/>
                        </a:spcBef>
                        <a:spcAft>
                          <a:spcPts val="0"/>
                        </a:spcAft>
                        <a:buClrTx/>
                        <a:buSzTx/>
                        <a:buFontTx/>
                        <a:buNone/>
                        <a:tabLst/>
                        <a:defRPr/>
                      </a:pPr>
                      <a:endParaRPr lang="fr-FR" sz="1200" b="0" noProof="0" dirty="0">
                        <a:solidFill>
                          <a:schemeClr val="bg1"/>
                        </a:solidFill>
                        <a:latin typeface="Century Gothic" pitchFamily="34" charset="0"/>
                      </a:endParaRPr>
                    </a:p>
                  </a:txBody>
                  <a:tcPr>
                    <a:lnL>
                      <a:noFill/>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E5E4E2"/>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tx1"/>
                          </a:solidFill>
                          <a:latin typeface="Century Gothic" panose="020B0502020202020204" pitchFamily="34" charset="0"/>
                        </a:rPr>
                        <a:t> Méthodologie</a:t>
                      </a:r>
                      <a:endParaRPr lang="fr-FR" sz="1200" b="0" dirty="0">
                        <a:solidFill>
                          <a:schemeClr val="tx1"/>
                        </a:solidFill>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w="12700" cap="flat" cmpd="sng" algn="ctr">
                      <a:solidFill>
                        <a:sysClr val="window" lastClr="FFFFFF">
                          <a:lumMod val="95000"/>
                        </a:sysClr>
                      </a:solidFill>
                      <a:prstDash val="solid"/>
                      <a:round/>
                      <a:headEnd type="none" w="med" len="med"/>
                      <a:tailEnd type="none" w="med" len="med"/>
                    </a:lnR>
                    <a:lnT>
                      <a:noFill/>
                    </a:lnT>
                    <a:lnB>
                      <a:noFill/>
                    </a:lnB>
                    <a:lnTlToBr w="12700" cmpd="sng">
                      <a:noFill/>
                      <a:prstDash val="solid"/>
                    </a:lnTlToBr>
                    <a:lnBlToTr w="12700" cmpd="sng">
                      <a:noFill/>
                      <a:prstDash val="solid"/>
                    </a:lnBlToTr>
                    <a:solidFill>
                      <a:srgbClr val="E5E4E2"/>
                    </a:solidFill>
                  </a:tcPr>
                </a:tc>
                <a:tc>
                  <a:txBody>
                    <a:bodyPr/>
                    <a:lstStyle>
                      <a:lvl1pPr marL="0" algn="l" defTabSz="914400" rtl="0" eaLnBrk="1" latinLnBrk="0" hangingPunct="1">
                        <a:defRPr sz="1800" b="1" kern="1200">
                          <a:solidFill>
                            <a:schemeClr val="lt1"/>
                          </a:solidFill>
                          <a:latin typeface="Calibri" panose="020F0502020204030204"/>
                        </a:defRPr>
                      </a:lvl1pPr>
                      <a:lvl2pPr marL="457200" algn="l" defTabSz="914400" rtl="0" eaLnBrk="1" latinLnBrk="0" hangingPunct="1">
                        <a:defRPr sz="1800" b="1" kern="1200">
                          <a:solidFill>
                            <a:schemeClr val="lt1"/>
                          </a:solidFill>
                          <a:latin typeface="Calibri" panose="020F0502020204030204"/>
                        </a:defRPr>
                      </a:lvl2pPr>
                      <a:lvl3pPr marL="914400" algn="l" defTabSz="914400" rtl="0" eaLnBrk="1" latinLnBrk="0" hangingPunct="1">
                        <a:defRPr sz="1800" b="1" kern="1200">
                          <a:solidFill>
                            <a:schemeClr val="lt1"/>
                          </a:solidFill>
                          <a:latin typeface="Calibri" panose="020F0502020204030204"/>
                        </a:defRPr>
                      </a:lvl3pPr>
                      <a:lvl4pPr marL="1371600" algn="l" defTabSz="914400" rtl="0" eaLnBrk="1" latinLnBrk="0" hangingPunct="1">
                        <a:defRPr sz="1800" b="1" kern="1200">
                          <a:solidFill>
                            <a:schemeClr val="lt1"/>
                          </a:solidFill>
                          <a:latin typeface="Calibri" panose="020F0502020204030204"/>
                        </a:defRPr>
                      </a:lvl4pPr>
                      <a:lvl5pPr marL="1828800" algn="l" defTabSz="914400" rtl="0" eaLnBrk="1" latinLnBrk="0" hangingPunct="1">
                        <a:defRPr sz="1800" b="1" kern="1200">
                          <a:solidFill>
                            <a:schemeClr val="lt1"/>
                          </a:solidFill>
                          <a:latin typeface="Calibri" panose="020F0502020204030204"/>
                        </a:defRPr>
                      </a:lvl5pPr>
                      <a:lvl6pPr marL="2286000" algn="l" defTabSz="914400" rtl="0" eaLnBrk="1" latinLnBrk="0" hangingPunct="1">
                        <a:defRPr sz="1800" b="1" kern="1200">
                          <a:solidFill>
                            <a:schemeClr val="lt1"/>
                          </a:solidFill>
                          <a:latin typeface="Calibri" panose="020F0502020204030204"/>
                        </a:defRPr>
                      </a:lvl6pPr>
                      <a:lvl7pPr marL="2743200" algn="l" defTabSz="914400" rtl="0" eaLnBrk="1" latinLnBrk="0" hangingPunct="1">
                        <a:defRPr sz="1800" b="1" kern="1200">
                          <a:solidFill>
                            <a:schemeClr val="lt1"/>
                          </a:solidFill>
                          <a:latin typeface="Calibri" panose="020F0502020204030204"/>
                        </a:defRPr>
                      </a:lvl7pPr>
                      <a:lvl8pPr marL="3200400" algn="l" defTabSz="914400" rtl="0" eaLnBrk="1" latinLnBrk="0" hangingPunct="1">
                        <a:defRPr sz="1800" b="1" kern="1200">
                          <a:solidFill>
                            <a:schemeClr val="lt1"/>
                          </a:solidFill>
                          <a:latin typeface="Calibri" panose="020F0502020204030204"/>
                        </a:defRPr>
                      </a:lvl8pPr>
                      <a:lvl9pPr marL="3657600" algn="l" defTabSz="914400" rtl="0" eaLnBrk="1" latinLnBrk="0" hangingPunct="1">
                        <a:defRPr sz="1800" b="1" kern="1200">
                          <a:solidFill>
                            <a:schemeClr val="lt1"/>
                          </a:solidFill>
                          <a:latin typeface="Calibri" panose="020F0502020204030204"/>
                        </a:defRPr>
                      </a:lvl9p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sz="1200" dirty="0">
                          <a:solidFill>
                            <a:schemeClr val="bg1"/>
                          </a:solidFill>
                          <a:latin typeface="Century Gothic" panose="020B0502020202020204" pitchFamily="34" charset="0"/>
                        </a:rPr>
                        <a:t>Résultats</a:t>
                      </a:r>
                      <a:endParaRPr lang="fr-FR" sz="1200" b="0" dirty="0">
                        <a:solidFill>
                          <a:schemeClr val="bg1"/>
                        </a:solidFill>
                        <a:latin typeface="Century Gothic" pitchFamily="34" charset="0"/>
                      </a:endParaRPr>
                    </a:p>
                  </a:txBody>
                  <a:tcPr>
                    <a:lnL w="12700" cap="flat" cmpd="sng" algn="ctr">
                      <a:solidFill>
                        <a:sysClr val="window" lastClr="FFFFFF">
                          <a:lumMod val="95000"/>
                        </a:sysClr>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solidFill>
                      <a:srgbClr val="00B050"/>
                    </a:solidFill>
                  </a:tcPr>
                </a:tc>
                <a:extLst>
                  <a:ext uri="{0D108BD9-81ED-4DB2-BD59-A6C34878D82A}">
                    <a16:rowId xmlns:a16="http://schemas.microsoft.com/office/drawing/2014/main" val="10000"/>
                  </a:ext>
                </a:extLst>
              </a:tr>
            </a:tbl>
          </a:graphicData>
        </a:graphic>
      </p:graphicFrame>
      <p:pic>
        <p:nvPicPr>
          <p:cNvPr id="15" name="Image 14">
            <a:extLst>
              <a:ext uri="{FF2B5EF4-FFF2-40B4-BE49-F238E27FC236}">
                <a16:creationId xmlns:a16="http://schemas.microsoft.com/office/drawing/2014/main" id="{B0100AD2-D974-A54E-22DA-570795D27A18}"/>
              </a:ext>
            </a:extLst>
          </p:cNvPr>
          <p:cNvPicPr>
            <a:picLocks noChangeAspect="1"/>
          </p:cNvPicPr>
          <p:nvPr/>
        </p:nvPicPr>
        <p:blipFill>
          <a:blip r:embed="rId3"/>
          <a:stretch>
            <a:fillRect/>
          </a:stretch>
        </p:blipFill>
        <p:spPr>
          <a:xfrm>
            <a:off x="1089568" y="693183"/>
            <a:ext cx="9754445" cy="5471634"/>
          </a:xfrm>
          <a:prstGeom prst="rect">
            <a:avLst/>
          </a:prstGeom>
        </p:spPr>
      </p:pic>
    </p:spTree>
    <p:extLst>
      <p:ext uri="{BB962C8B-B14F-4D97-AF65-F5344CB8AC3E}">
        <p14:creationId xmlns:p14="http://schemas.microsoft.com/office/powerpoint/2010/main" val="186945984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23605</TotalTime>
  <Words>678</Words>
  <Application>Microsoft Office PowerPoint</Application>
  <PresentationFormat>Grand écran</PresentationFormat>
  <Paragraphs>83</Paragraphs>
  <Slides>7</Slides>
  <Notes>7</Notes>
  <HiddenSlides>0</HiddenSlides>
  <MMClips>1</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7</vt:i4>
      </vt:variant>
    </vt:vector>
  </HeadingPairs>
  <TitlesOfParts>
    <vt:vector size="15" baseType="lpstr">
      <vt:lpstr>Arial</vt:lpstr>
      <vt:lpstr>Calibri</vt:lpstr>
      <vt:lpstr>Calibri Light</vt:lpstr>
      <vt:lpstr>Century Gothic</vt:lpstr>
      <vt:lpstr>Söhne</vt:lpstr>
      <vt:lpstr>Tw Cen MT</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N Z</dc:creator>
  <cp:lastModifiedBy>FATINE ENNACIRI</cp:lastModifiedBy>
  <cp:revision>14</cp:revision>
  <dcterms:created xsi:type="dcterms:W3CDTF">2023-06-12T14:32:47Z</dcterms:created>
  <dcterms:modified xsi:type="dcterms:W3CDTF">2024-12-03T22:06:38Z</dcterms:modified>
</cp:coreProperties>
</file>

<file path=docProps/thumbnail.jpeg>
</file>